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25"/>
  </p:notesMasterIdLst>
  <p:sldIdLst>
    <p:sldId id="309" r:id="rId5"/>
    <p:sldId id="297" r:id="rId6"/>
    <p:sldId id="325" r:id="rId7"/>
    <p:sldId id="305" r:id="rId8"/>
    <p:sldId id="324" r:id="rId9"/>
    <p:sldId id="311" r:id="rId10"/>
    <p:sldId id="310" r:id="rId11"/>
    <p:sldId id="315" r:id="rId12"/>
    <p:sldId id="312" r:id="rId13"/>
    <p:sldId id="314" r:id="rId14"/>
    <p:sldId id="313" r:id="rId15"/>
    <p:sldId id="316" r:id="rId16"/>
    <p:sldId id="322" r:id="rId17"/>
    <p:sldId id="323" r:id="rId18"/>
    <p:sldId id="317" r:id="rId19"/>
    <p:sldId id="318" r:id="rId20"/>
    <p:sldId id="320" r:id="rId21"/>
    <p:sldId id="321" r:id="rId22"/>
    <p:sldId id="326" r:id="rId23"/>
    <p:sldId id="30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FF0"/>
    <a:srgbClr val="E7E6E6"/>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EF319-BD19-B5B0-BD18-F3F389584A7F}" v="74" dt="2023-11-29T14:43:32.840"/>
    <p1510:client id="{493875B5-AE69-FA8E-694B-418384A018F0}" v="3" dt="2023-11-28T15:01:53.032"/>
    <p1510:client id="{F8437DD0-F962-4EDA-9DB3-5374CA916D5A}" v="1" dt="2023-12-02T03:19:06.136"/>
    <p1510:client id="{FF5BD6A3-F30A-CF21-9474-601167BF6AAC}" v="462" dt="2023-12-02T00:28:34.7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9ED97-0F29-4609-AF73-228DB71E0032}" type="datetimeFigureOut">
              <a:rPr lang="en-US" smtClean="0"/>
              <a:t>12/13/2023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0AE09-B660-43EE-85EC-7E4ECD5C31B7}" type="slidenum">
              <a:rPr lang="en-US" smtClean="0"/>
              <a:t>‹#›</a:t>
            </a:fld>
            <a:endParaRPr lang="en-US"/>
          </a:p>
        </p:txBody>
      </p:sp>
    </p:spTree>
    <p:extLst>
      <p:ext uri="{BB962C8B-B14F-4D97-AF65-F5344CB8AC3E}">
        <p14:creationId xmlns:p14="http://schemas.microsoft.com/office/powerpoint/2010/main" val="3583899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fld id="{C6AF102A-BCD4-D14F-9CE7-7BB6C2F4C3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709"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61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1828709" rtl="0" eaLnBrk="1" fontAlgn="auto" latinLnBrk="0" hangingPunct="1">
              <a:lnSpc>
                <a:spcPct val="100000"/>
              </a:lnSpc>
              <a:spcBef>
                <a:spcPts val="0"/>
              </a:spcBef>
              <a:spcAft>
                <a:spcPts val="0"/>
              </a:spcAft>
              <a:buClrTx/>
              <a:buSzTx/>
              <a:buFontTx/>
              <a:buNone/>
              <a:tabLst/>
              <a:defRPr/>
            </a:pPr>
            <a:fld id="{C6AF102A-BCD4-D14F-9CE7-7BB6C2F4C31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828709"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8513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C0B79-0D4C-1B06-05C2-1E3F05FCB9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996E5E-9AF8-CDE8-49E6-D8577D0E27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3C566C-4D64-C9D4-B30A-8338D89DC109}"/>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B91C51C6-4FF0-E6F0-7FF7-3A3C3700E9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7902E8-32DF-20BF-864F-204FD725392C}"/>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850888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F486-C0C4-8F1A-A7C1-5C89F03A19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D28D96-76E8-4AC1-5C59-D46ADFF55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03D2E2-5731-E7DB-E598-474538D9EAEB}"/>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82ACF131-C1D2-A62F-D618-111723EC4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2210A-32BD-7BF9-2F61-00B8EBEDECF1}"/>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997068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22BB0-F492-E1B5-E4CF-0BFE259BB1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C69304-8FE0-6AD8-A806-EAAFB9C936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E7714E-090F-155A-EFEE-0BB5767BD120}"/>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ABCEEC39-6BAE-5BF7-CAA9-F8A5F57B1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254BA-AA1E-02CE-0B13-779831326968}"/>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666763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_call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DFE6-CF7F-6941-BD95-6D8F3550836E}"/>
              </a:ext>
            </a:extLst>
          </p:cNvPr>
          <p:cNvSpPr>
            <a:spLocks noGrp="1"/>
          </p:cNvSpPr>
          <p:nvPr>
            <p:ph type="title" hasCustomPrompt="1"/>
          </p:nvPr>
        </p:nvSpPr>
        <p:spPr>
          <a:xfrm>
            <a:off x="381025" y="3503444"/>
            <a:ext cx="9524826" cy="785613"/>
          </a:xfrm>
        </p:spPr>
        <p:txBody>
          <a:bodyPr anchor="t">
            <a:noAutofit/>
          </a:bodyPr>
          <a:lstStyle>
            <a:lvl1pPr algn="l">
              <a:lnSpc>
                <a:spcPct val="100000"/>
              </a:lnSpc>
              <a:defRPr sz="1600" b="0" i="0">
                <a:solidFill>
                  <a:schemeClr val="tx1"/>
                </a:solidFill>
                <a:latin typeface="Helvetica Now Text" panose="020B0504030202020204" pitchFamily="34" charset="77"/>
              </a:defRPr>
            </a:lvl1pPr>
          </a:lstStyle>
          <a:p>
            <a:r>
              <a:rPr lang="en-GB"/>
              <a:t>Click to edit callout subhead</a:t>
            </a:r>
          </a:p>
        </p:txBody>
      </p:sp>
      <p:sp>
        <p:nvSpPr>
          <p:cNvPr id="3" name="Slide Number Placeholder 2">
            <a:extLst>
              <a:ext uri="{FF2B5EF4-FFF2-40B4-BE49-F238E27FC236}">
                <a16:creationId xmlns:a16="http://schemas.microsoft.com/office/drawing/2014/main" id="{777E01A6-7CA0-C146-AFF9-40B8146B8884}"/>
              </a:ext>
            </a:extLst>
          </p:cNvPr>
          <p:cNvSpPr>
            <a:spLocks noGrp="1"/>
          </p:cNvSpPr>
          <p:nvPr>
            <p:ph type="sldNum" sz="quarter" idx="10"/>
          </p:nvPr>
        </p:nvSpPr>
        <p:spPr/>
        <p:txBody>
          <a:bodyPr/>
          <a:lstStyle/>
          <a:p>
            <a:fld id="{91D568E7-61F5-D04E-995D-81EF41C01A2A}" type="slidenum">
              <a:rPr lang="en-GB" smtClean="0"/>
              <a:pPr/>
              <a:t>‹#›</a:t>
            </a:fld>
            <a:endParaRPr lang="en-GB"/>
          </a:p>
        </p:txBody>
      </p:sp>
      <p:sp>
        <p:nvSpPr>
          <p:cNvPr id="4" name="Footer Placeholder 3">
            <a:extLst>
              <a:ext uri="{FF2B5EF4-FFF2-40B4-BE49-F238E27FC236}">
                <a16:creationId xmlns:a16="http://schemas.microsoft.com/office/drawing/2014/main" id="{3F7AED66-6F74-7547-9E21-115ADD7A8E24}"/>
              </a:ext>
            </a:extLst>
          </p:cNvPr>
          <p:cNvSpPr>
            <a:spLocks noGrp="1"/>
          </p:cNvSpPr>
          <p:nvPr>
            <p:ph type="ftr" sz="quarter" idx="11"/>
          </p:nvPr>
        </p:nvSpPr>
        <p:spPr/>
        <p:txBody>
          <a:bodyPr/>
          <a:lstStyle/>
          <a:p>
            <a:r>
              <a:rPr lang="en-US"/>
              <a:t>Confidential</a:t>
            </a:r>
            <a:endParaRPr lang="en-GB"/>
          </a:p>
        </p:txBody>
      </p:sp>
      <p:sp>
        <p:nvSpPr>
          <p:cNvPr id="7" name="Subtitle 2">
            <a:extLst>
              <a:ext uri="{FF2B5EF4-FFF2-40B4-BE49-F238E27FC236}">
                <a16:creationId xmlns:a16="http://schemas.microsoft.com/office/drawing/2014/main" id="{71AC1B24-C527-8C44-89B1-BA739F2AB5F4}"/>
              </a:ext>
            </a:extLst>
          </p:cNvPr>
          <p:cNvSpPr>
            <a:spLocks noGrp="1"/>
          </p:cNvSpPr>
          <p:nvPr>
            <p:ph type="subTitle" idx="13" hasCustomPrompt="1"/>
          </p:nvPr>
        </p:nvSpPr>
        <p:spPr>
          <a:xfrm>
            <a:off x="381025" y="876301"/>
            <a:ext cx="9524826" cy="2478257"/>
          </a:xfrm>
        </p:spPr>
        <p:txBody>
          <a:bodyPr wrap="square" anchor="b" anchorCtr="0">
            <a:noAutofit/>
          </a:bodyPr>
          <a:lstStyle>
            <a:lvl1pPr marL="0" indent="0" algn="l">
              <a:lnSpc>
                <a:spcPct val="100000"/>
              </a:lnSpc>
              <a:spcAft>
                <a:spcPts val="0"/>
              </a:spcAft>
              <a:buNone/>
              <a:defRPr sz="4400" b="0" i="0">
                <a:solidFill>
                  <a:schemeClr val="tx1"/>
                </a:solidFill>
                <a:latin typeface="Helvetica Now Text Light" panose="020B0404030202020204" pitchFamily="34" charset="77"/>
              </a:defRPr>
            </a:lvl1pPr>
            <a:lvl2pPr marL="457154" indent="0" algn="ctr">
              <a:buNone/>
              <a:defRPr sz="2000"/>
            </a:lvl2pPr>
            <a:lvl3pPr marL="914310" indent="0" algn="ctr">
              <a:buNone/>
              <a:defRPr sz="1800"/>
            </a:lvl3pPr>
            <a:lvl4pPr marL="1371464" indent="0" algn="ctr">
              <a:buNone/>
              <a:defRPr sz="1600"/>
            </a:lvl4pPr>
            <a:lvl5pPr marL="1828618" indent="0" algn="ctr">
              <a:buNone/>
              <a:defRPr sz="1600"/>
            </a:lvl5pPr>
            <a:lvl6pPr marL="2285772" indent="0" algn="ctr">
              <a:buNone/>
              <a:defRPr sz="1600"/>
            </a:lvl6pPr>
            <a:lvl7pPr marL="2742926" indent="0" algn="ctr">
              <a:buNone/>
              <a:defRPr sz="1600"/>
            </a:lvl7pPr>
            <a:lvl8pPr marL="3200080" indent="0" algn="ctr">
              <a:buNone/>
              <a:defRPr sz="1600"/>
            </a:lvl8pPr>
            <a:lvl9pPr marL="3657234" indent="0" algn="ctr">
              <a:buNone/>
              <a:defRPr sz="1600"/>
            </a:lvl9pPr>
          </a:lstStyle>
          <a:p>
            <a:pPr lvl="0"/>
            <a:r>
              <a:rPr lang="en-US"/>
              <a:t>Click to enter Callout</a:t>
            </a:r>
          </a:p>
        </p:txBody>
      </p:sp>
    </p:spTree>
    <p:extLst>
      <p:ext uri="{BB962C8B-B14F-4D97-AF65-F5344CB8AC3E}">
        <p14:creationId xmlns:p14="http://schemas.microsoft.com/office/powerpoint/2010/main" val="3313273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C2C7-7B78-6509-863F-409A0CCC54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D94EFF-5CDF-0BB0-AA79-0BCCE2C7E8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39392-D5A8-E6AF-2375-96E7A34ECD7F}"/>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147F3EA0-1577-D5B8-CF49-DD8E5FF38B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15C7D-92F1-F2AC-AB91-F6C6555F16F8}"/>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527791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B026-BB5A-6573-10FC-60B5A8EA30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4B003F-8389-5E44-4C80-07ABFC0D2C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C9FCBF-BDB3-8CA6-D37D-8C61342F651B}"/>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719CE33C-F836-C863-F65E-D808C3245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F6674-F3CC-C09B-C39A-FE534487DAFE}"/>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622000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4B5B-164D-3B2C-76CC-3E5AB3964C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11AE8-AA24-D09B-3B5E-67B4BBAA72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ED3270-1FDB-ED02-070F-926C496E70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B48750-B87D-4005-698B-A00B13D392C8}"/>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6" name="Footer Placeholder 5">
            <a:extLst>
              <a:ext uri="{FF2B5EF4-FFF2-40B4-BE49-F238E27FC236}">
                <a16:creationId xmlns:a16="http://schemas.microsoft.com/office/drawing/2014/main" id="{57DBD404-F734-7988-A444-A441ED8B19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EA223-95CE-508C-0E68-D4B0B6D6714F}"/>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11754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DEB5-894F-9BB2-5264-5B920536C3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95623A6-31D7-B396-3E44-F338473A5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57DA42-412F-BC69-A1DC-9D0886B655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5B4894-DB11-9E3D-F615-1CD868028F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E45A24-3C9B-1A3F-395E-A9191F3B5A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73CC49-1DE8-9636-7B96-4D46493CDF70}"/>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8" name="Footer Placeholder 7">
            <a:extLst>
              <a:ext uri="{FF2B5EF4-FFF2-40B4-BE49-F238E27FC236}">
                <a16:creationId xmlns:a16="http://schemas.microsoft.com/office/drawing/2014/main" id="{CBDF298D-E833-A4C4-3F96-C5B34C27E7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6CE79B-4348-02E4-2BF7-D6A4AF441F95}"/>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241127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B3E15-7968-9434-B6B3-1523F6349D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79ADDB-BD90-ABE6-85AA-EEBBCB5496E5}"/>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4" name="Footer Placeholder 3">
            <a:extLst>
              <a:ext uri="{FF2B5EF4-FFF2-40B4-BE49-F238E27FC236}">
                <a16:creationId xmlns:a16="http://schemas.microsoft.com/office/drawing/2014/main" id="{4BD476D2-D556-3C73-BFE4-3C605FA707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22B1E-7EB2-E192-5D61-2343CC1A7CD1}"/>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2720398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A73F21-3EDA-3E6B-7866-D19398377994}"/>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3" name="Footer Placeholder 2">
            <a:extLst>
              <a:ext uri="{FF2B5EF4-FFF2-40B4-BE49-F238E27FC236}">
                <a16:creationId xmlns:a16="http://schemas.microsoft.com/office/drawing/2014/main" id="{3F64C2A8-A48C-56C4-D2B8-4CAFC06957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535477-4331-2831-1D72-CCEA6236D0F3}"/>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3410817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0685-2721-3A0E-081C-2C4B88F893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A963D5-DDD2-16DC-4648-3028BD9525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FCD30E-D8BB-2E7D-D73D-6F51E6ACAC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4D828-BBB2-3BFD-4687-528D17C31F70}"/>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6" name="Footer Placeholder 5">
            <a:extLst>
              <a:ext uri="{FF2B5EF4-FFF2-40B4-BE49-F238E27FC236}">
                <a16:creationId xmlns:a16="http://schemas.microsoft.com/office/drawing/2014/main" id="{B6EF5702-5DDB-4D75-C77D-8A1D3F4016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4BEED-9F6B-44F1-CFD5-6EF7DB9F2841}"/>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70392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90E6-CD51-90E9-10FA-61480C3AF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F45233-1A9C-8526-6D46-FF2838300C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3621BD-B872-8462-416E-DC2B92DBBC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F37DB-877B-38C9-9165-55CF53D53FCE}"/>
              </a:ext>
            </a:extLst>
          </p:cNvPr>
          <p:cNvSpPr>
            <a:spLocks noGrp="1"/>
          </p:cNvSpPr>
          <p:nvPr>
            <p:ph type="dt" sz="half" idx="10"/>
          </p:nvPr>
        </p:nvSpPr>
        <p:spPr/>
        <p:txBody>
          <a:bodyPr/>
          <a:lstStyle/>
          <a:p>
            <a:fld id="{182D3C63-CD18-4021-B0FA-0B9AAF570F4E}" type="datetimeFigureOut">
              <a:rPr lang="en-US" smtClean="0"/>
              <a:t>12/13/2023</a:t>
            </a:fld>
            <a:endParaRPr lang="en-US"/>
          </a:p>
        </p:txBody>
      </p:sp>
      <p:sp>
        <p:nvSpPr>
          <p:cNvPr id="6" name="Footer Placeholder 5">
            <a:extLst>
              <a:ext uri="{FF2B5EF4-FFF2-40B4-BE49-F238E27FC236}">
                <a16:creationId xmlns:a16="http://schemas.microsoft.com/office/drawing/2014/main" id="{4FA48D33-6864-B176-D815-723F6DE57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29956F-6825-A1C0-8796-5D20330E672A}"/>
              </a:ext>
            </a:extLst>
          </p:cNvPr>
          <p:cNvSpPr>
            <a:spLocks noGrp="1"/>
          </p:cNvSpPr>
          <p:nvPr>
            <p:ph type="sldNum" sz="quarter" idx="12"/>
          </p:nvPr>
        </p:nvSpPr>
        <p:spPr/>
        <p:txBody>
          <a:bodyPr/>
          <a:lstStyle/>
          <a:p>
            <a:fld id="{A0500967-6ADC-47E7-B845-3C9A809BC5CB}" type="slidenum">
              <a:rPr lang="en-US" smtClean="0"/>
              <a:t>‹#›</a:t>
            </a:fld>
            <a:endParaRPr lang="en-US"/>
          </a:p>
        </p:txBody>
      </p:sp>
    </p:spTree>
    <p:extLst>
      <p:ext uri="{BB962C8B-B14F-4D97-AF65-F5344CB8AC3E}">
        <p14:creationId xmlns:p14="http://schemas.microsoft.com/office/powerpoint/2010/main" val="267273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FF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342AF6-0893-E438-EE5B-1C14F6081C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CF229E-CFF0-C8A3-6C21-04482727D4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614DA-679E-93D1-EFC2-C105582389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2D3C63-CD18-4021-B0FA-0B9AAF570F4E}" type="datetimeFigureOut">
              <a:rPr lang="en-US" smtClean="0"/>
              <a:t>12/13/2023</a:t>
            </a:fld>
            <a:endParaRPr lang="en-US"/>
          </a:p>
        </p:txBody>
      </p:sp>
      <p:sp>
        <p:nvSpPr>
          <p:cNvPr id="5" name="Footer Placeholder 4">
            <a:extLst>
              <a:ext uri="{FF2B5EF4-FFF2-40B4-BE49-F238E27FC236}">
                <a16:creationId xmlns:a16="http://schemas.microsoft.com/office/drawing/2014/main" id="{80E07C1B-0FE9-135D-3FAB-D8331DCB99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A6B38-F0D0-C18B-FA80-999092B982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500967-6ADC-47E7-B845-3C9A809BC5CB}" type="slidenum">
              <a:rPr lang="en-US" smtClean="0"/>
              <a:t>‹#›</a:t>
            </a:fld>
            <a:endParaRPr lang="en-US"/>
          </a:p>
        </p:txBody>
      </p:sp>
    </p:spTree>
    <p:extLst>
      <p:ext uri="{BB962C8B-B14F-4D97-AF65-F5344CB8AC3E}">
        <p14:creationId xmlns:p14="http://schemas.microsoft.com/office/powerpoint/2010/main" val="20278985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Picture 25">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5" name="Picture 4">
            <a:extLst>
              <a:ext uri="{FF2B5EF4-FFF2-40B4-BE49-F238E27FC236}">
                <a16:creationId xmlns:a16="http://schemas.microsoft.com/office/drawing/2014/main" id="{C739DB31-D229-EB0C-31F4-3745B69E6E32}"/>
              </a:ext>
            </a:extLst>
          </p:cNvPr>
          <p:cNvPicPr>
            <a:picLocks noChangeAspect="1"/>
          </p:cNvPicPr>
          <p:nvPr/>
        </p:nvPicPr>
        <p:blipFill rotWithShape="1">
          <a:blip r:embed="rId3">
            <a:alphaModFix amt="60000"/>
          </a:blip>
          <a:srcRect t="14777" r="-1" b="1246"/>
          <a:stretch/>
        </p:blipFill>
        <p:spPr>
          <a:xfrm>
            <a:off x="20" y="10"/>
            <a:ext cx="12188932" cy="6857990"/>
          </a:xfrm>
          <a:prstGeom prst="rect">
            <a:avLst/>
          </a:prstGeom>
        </p:spPr>
      </p:pic>
      <p:sp>
        <p:nvSpPr>
          <p:cNvPr id="2" name="Title 1">
            <a:extLst>
              <a:ext uri="{FF2B5EF4-FFF2-40B4-BE49-F238E27FC236}">
                <a16:creationId xmlns:a16="http://schemas.microsoft.com/office/drawing/2014/main" id="{FCF6CB82-F5A0-0E80-F644-F01F8C8219CB}"/>
              </a:ext>
            </a:extLst>
          </p:cNvPr>
          <p:cNvSpPr>
            <a:spLocks noGrp="1"/>
          </p:cNvSpPr>
          <p:nvPr>
            <p:ph type="ctrTitle"/>
          </p:nvPr>
        </p:nvSpPr>
        <p:spPr>
          <a:xfrm>
            <a:off x="1191965" y="552807"/>
            <a:ext cx="9801854" cy="2790331"/>
          </a:xfrm>
        </p:spPr>
        <p:txBody>
          <a:bodyPr vert="horz" lIns="91440" tIns="45720" rIns="91440" bIns="45720" rtlCol="0" anchor="b">
            <a:normAutofit/>
          </a:bodyPr>
          <a:lstStyle/>
          <a:p>
            <a:r>
              <a:rPr lang="en-US" sz="4800">
                <a:solidFill>
                  <a:srgbClr val="FFFFFF"/>
                </a:solidFill>
              </a:rPr>
              <a:t>Introduction to Artificial Intelligence</a:t>
            </a:r>
          </a:p>
        </p:txBody>
      </p:sp>
      <p:sp>
        <p:nvSpPr>
          <p:cNvPr id="3" name="Content Placeholder 2">
            <a:extLst>
              <a:ext uri="{FF2B5EF4-FFF2-40B4-BE49-F238E27FC236}">
                <a16:creationId xmlns:a16="http://schemas.microsoft.com/office/drawing/2014/main" id="{2166ADAC-5440-9511-C2C9-2B2D9B2636D1}"/>
              </a:ext>
            </a:extLst>
          </p:cNvPr>
          <p:cNvSpPr>
            <a:spLocks noGrp="1"/>
          </p:cNvSpPr>
          <p:nvPr>
            <p:ph type="subTitle" idx="1"/>
          </p:nvPr>
        </p:nvSpPr>
        <p:spPr>
          <a:xfrm>
            <a:off x="1191966" y="3510476"/>
            <a:ext cx="9801854" cy="2614231"/>
          </a:xfrm>
        </p:spPr>
        <p:txBody>
          <a:bodyPr vert="horz" lIns="91440" tIns="45720" rIns="91440" bIns="45720" rtlCol="0" anchor="t">
            <a:normAutofit/>
          </a:bodyPr>
          <a:lstStyle/>
          <a:p>
            <a:r>
              <a:rPr lang="en-US" sz="1800" dirty="0">
                <a:solidFill>
                  <a:srgbClr val="FFFFFF"/>
                </a:solidFill>
              </a:rPr>
              <a:t>A Comparative Study of Checker Games,</a:t>
            </a:r>
            <a:endParaRPr lang="en-US" dirty="0"/>
          </a:p>
          <a:p>
            <a:r>
              <a:rPr lang="en-US" sz="1800" dirty="0">
                <a:solidFill>
                  <a:srgbClr val="FFFFFF"/>
                </a:solidFill>
              </a:rPr>
              <a:t>Implementing Alpha-Beta-Pruning Minmax Search  </a:t>
            </a:r>
            <a:endParaRPr lang="en-US" sz="1800" dirty="0">
              <a:solidFill>
                <a:srgbClr val="FFFFFF"/>
              </a:solidFill>
              <a:ea typeface="Calibri"/>
              <a:cs typeface="Calibri"/>
            </a:endParaRPr>
          </a:p>
          <a:p>
            <a:r>
              <a:rPr lang="en-US" sz="1800" dirty="0">
                <a:solidFill>
                  <a:srgbClr val="FFFFFF"/>
                </a:solidFill>
                <a:ea typeface="Calibri"/>
                <a:cs typeface="Calibri"/>
              </a:rPr>
              <a:t>(Time Complexity, Efficiency and Accuracy)</a:t>
            </a:r>
          </a:p>
          <a:p>
            <a:pPr indent="-228600">
              <a:buFont typeface="Arial" panose="020B0604020202020204" pitchFamily="34" charset="0"/>
              <a:buChar char="•"/>
            </a:pPr>
            <a:endParaRPr lang="en-US" sz="1800">
              <a:solidFill>
                <a:srgbClr val="FFFFFF"/>
              </a:solidFill>
            </a:endParaRPr>
          </a:p>
          <a:p>
            <a:pPr indent="-228600">
              <a:buFont typeface="Arial" panose="020B0604020202020204" pitchFamily="34" charset="0"/>
              <a:buChar char="•"/>
            </a:pPr>
            <a:endParaRPr lang="en-US" sz="1800">
              <a:solidFill>
                <a:srgbClr val="FFFFFF"/>
              </a:solidFill>
            </a:endParaRPr>
          </a:p>
          <a:p>
            <a:pPr indent="-228600">
              <a:buFont typeface="Arial" panose="020B0604020202020204" pitchFamily="34" charset="0"/>
              <a:buChar char="•"/>
            </a:pPr>
            <a:r>
              <a:rPr lang="en-US" sz="1800" dirty="0">
                <a:solidFill>
                  <a:srgbClr val="FFFFFF"/>
                </a:solidFill>
              </a:rPr>
              <a:t>Presented by:</a:t>
            </a:r>
            <a:endParaRPr lang="en-US" sz="1800" dirty="0">
              <a:solidFill>
                <a:srgbClr val="FFFFFF"/>
              </a:solidFill>
              <a:ea typeface="Calibri"/>
              <a:cs typeface="Calibri"/>
            </a:endParaRPr>
          </a:p>
          <a:p>
            <a:pPr indent="-228600">
              <a:buFont typeface="Arial" panose="020B0604020202020204" pitchFamily="34" charset="0"/>
              <a:buChar char="•"/>
            </a:pPr>
            <a:r>
              <a:rPr lang="en-US" sz="1800" dirty="0">
                <a:solidFill>
                  <a:srgbClr val="FFFFFF"/>
                </a:solidFill>
              </a:rPr>
              <a:t>Olusola </a:t>
            </a:r>
            <a:r>
              <a:rPr lang="en-US" sz="1800" dirty="0" err="1">
                <a:solidFill>
                  <a:srgbClr val="FFFFFF"/>
                </a:solidFill>
              </a:rPr>
              <a:t>Onawoga</a:t>
            </a:r>
            <a:endParaRPr lang="en-US" sz="1800" dirty="0" err="1">
              <a:solidFill>
                <a:srgbClr val="FFFFFF"/>
              </a:solidFill>
              <a:ea typeface="Calibri"/>
              <a:cs typeface="Calibri"/>
            </a:endParaRPr>
          </a:p>
        </p:txBody>
      </p:sp>
    </p:spTree>
    <p:extLst>
      <p:ext uri="{BB962C8B-B14F-4D97-AF65-F5344CB8AC3E}">
        <p14:creationId xmlns:p14="http://schemas.microsoft.com/office/powerpoint/2010/main" val="164816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C20E4E81-B3CB-78A1-62A6-3BEA67313FE3}"/>
              </a:ext>
            </a:extLst>
          </p:cNvPr>
          <p:cNvPicPr>
            <a:picLocks noChangeAspect="1"/>
          </p:cNvPicPr>
          <p:nvPr/>
        </p:nvPicPr>
        <p:blipFill rotWithShape="1">
          <a:blip r:embed="rId2"/>
          <a:srcRect t="9091" r="20138"/>
          <a:stretch/>
        </p:blipFill>
        <p:spPr>
          <a:xfrm>
            <a:off x="20" y="10"/>
            <a:ext cx="8668492" cy="6857990"/>
          </a:xfrm>
          <a:prstGeom prst="rect">
            <a:avLst/>
          </a:prstGeom>
        </p:spPr>
      </p:pic>
      <p:sp>
        <p:nvSpPr>
          <p:cNvPr id="21" name="Rectangle 2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580266F0-CDC8-8F5E-4E1D-3CD9001D4990}"/>
              </a:ext>
            </a:extLst>
          </p:cNvPr>
          <p:cNvSpPr>
            <a:spLocks noGrp="1"/>
          </p:cNvSpPr>
          <p:nvPr/>
        </p:nvSpPr>
        <p:spPr>
          <a:xfrm>
            <a:off x="8370470"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nSpc>
                <a:spcPct val="90000"/>
              </a:lnSpc>
              <a:spcAft>
                <a:spcPts val="600"/>
              </a:spcAft>
            </a:pPr>
            <a:r>
              <a:rPr lang="en-US" sz="2800" b="1" dirty="0"/>
              <a:t>Valid and Invalid Moves Prompt</a:t>
            </a:r>
            <a:endParaRPr lang="en-US" sz="2800" b="1" dirty="0">
              <a:ea typeface="Calibri Light"/>
              <a:cs typeface="Calibri Light"/>
            </a:endParaRPr>
          </a:p>
          <a:p>
            <a:pPr>
              <a:lnSpc>
                <a:spcPct val="90000"/>
              </a:lnSpc>
              <a:spcAft>
                <a:spcPts val="600"/>
              </a:spcAft>
            </a:pPr>
            <a:endParaRPr lang="en-US" sz="2800" b="1" dirty="0">
              <a:ea typeface="Calibri Light"/>
              <a:cs typeface="Calibri Light"/>
            </a:endParaRPr>
          </a:p>
        </p:txBody>
      </p:sp>
      <p:sp>
        <p:nvSpPr>
          <p:cNvPr id="23" name="Rectangle 2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ontent Placeholder 15">
            <a:extLst>
              <a:ext uri="{FF2B5EF4-FFF2-40B4-BE49-F238E27FC236}">
                <a16:creationId xmlns:a16="http://schemas.microsoft.com/office/drawing/2014/main" id="{E2F5B290-4879-78B5-B9B0-408729E4D822}"/>
              </a:ext>
            </a:extLst>
          </p:cNvPr>
          <p:cNvSpPr>
            <a:spLocks noGrp="1"/>
          </p:cNvSpPr>
          <p:nvPr>
            <p:ph idx="1"/>
          </p:nvPr>
        </p:nvSpPr>
        <p:spPr>
          <a:xfrm>
            <a:off x="8370470" y="2718054"/>
            <a:ext cx="3438906" cy="3207258"/>
          </a:xfrm>
        </p:spPr>
        <p:txBody>
          <a:bodyPr vert="horz" lIns="91440" tIns="45720" rIns="91440" bIns="45720" rtlCol="0" anchor="t">
            <a:normAutofit/>
          </a:bodyPr>
          <a:lstStyle/>
          <a:p>
            <a:endParaRPr lang="en-US" sz="1700"/>
          </a:p>
        </p:txBody>
      </p:sp>
    </p:spTree>
    <p:extLst>
      <p:ext uri="{BB962C8B-B14F-4D97-AF65-F5344CB8AC3E}">
        <p14:creationId xmlns:p14="http://schemas.microsoft.com/office/powerpoint/2010/main" val="2171265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834C1557-FF79-5402-BEC9-08E35658F9F1}"/>
              </a:ext>
            </a:extLst>
          </p:cNvPr>
          <p:cNvPicPr>
            <a:picLocks noChangeAspect="1"/>
          </p:cNvPicPr>
          <p:nvPr/>
        </p:nvPicPr>
        <p:blipFill rotWithShape="1">
          <a:blip r:embed="rId2"/>
          <a:srcRect t="12495" r="9090" b="8901"/>
          <a:stretch/>
        </p:blipFill>
        <p:spPr>
          <a:xfrm>
            <a:off x="20" y="10"/>
            <a:ext cx="8668492" cy="6857990"/>
          </a:xfrm>
          <a:prstGeom prst="rect">
            <a:avLst/>
          </a:prstGeom>
        </p:spPr>
      </p:pic>
      <p:sp>
        <p:nvSpPr>
          <p:cNvPr id="25" name="Rectangle 24">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63133765-95C7-5C60-D572-867B62F077D4}"/>
              </a:ext>
            </a:extLst>
          </p:cNvPr>
          <p:cNvSpPr>
            <a:spLocks noGrp="1"/>
          </p:cNvSpPr>
          <p:nvPr/>
        </p:nvSpPr>
        <p:spPr>
          <a:xfrm>
            <a:off x="8370470"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a:lstStyle>
          <a:p>
            <a:pPr>
              <a:lnSpc>
                <a:spcPct val="90000"/>
              </a:lnSpc>
              <a:spcAft>
                <a:spcPts val="600"/>
              </a:spcAft>
            </a:pPr>
            <a:r>
              <a:rPr lang="en-US" sz="2800" b="1" dirty="0"/>
              <a:t>Program In Operation</a:t>
            </a:r>
            <a:endParaRPr lang="en-US" sz="2800" b="1" dirty="0">
              <a:ea typeface="Calibri Light"/>
              <a:cs typeface="Calibri Light"/>
            </a:endParaRPr>
          </a:p>
          <a:p>
            <a:pPr>
              <a:lnSpc>
                <a:spcPct val="90000"/>
              </a:lnSpc>
              <a:spcAft>
                <a:spcPts val="600"/>
              </a:spcAft>
            </a:pPr>
            <a:endParaRPr lang="en-US" sz="2800" b="1" dirty="0">
              <a:ea typeface="Calibri Light"/>
              <a:cs typeface="Calibri Light"/>
            </a:endParaRP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19">
            <a:extLst>
              <a:ext uri="{FF2B5EF4-FFF2-40B4-BE49-F238E27FC236}">
                <a16:creationId xmlns:a16="http://schemas.microsoft.com/office/drawing/2014/main" id="{17F3D6C3-FCA8-788B-DA1A-49F430A7729C}"/>
              </a:ext>
            </a:extLst>
          </p:cNvPr>
          <p:cNvSpPr>
            <a:spLocks noGrp="1"/>
          </p:cNvSpPr>
          <p:nvPr>
            <p:ph idx="1"/>
          </p:nvPr>
        </p:nvSpPr>
        <p:spPr>
          <a:xfrm>
            <a:off x="8370470" y="2718054"/>
            <a:ext cx="3438906" cy="3207258"/>
          </a:xfrm>
        </p:spPr>
        <p:txBody>
          <a:bodyPr vert="horz" lIns="91440" tIns="45720" rIns="91440" bIns="45720" rtlCol="0" anchor="t">
            <a:normAutofit/>
          </a:bodyPr>
          <a:lstStyle/>
          <a:p>
            <a:endParaRPr lang="en-US" sz="1700"/>
          </a:p>
        </p:txBody>
      </p:sp>
    </p:spTree>
    <p:extLst>
      <p:ext uri="{BB962C8B-B14F-4D97-AF65-F5344CB8AC3E}">
        <p14:creationId xmlns:p14="http://schemas.microsoft.com/office/powerpoint/2010/main" val="111838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eces on carrom board">
            <a:extLst>
              <a:ext uri="{FF2B5EF4-FFF2-40B4-BE49-F238E27FC236}">
                <a16:creationId xmlns:a16="http://schemas.microsoft.com/office/drawing/2014/main" id="{FAA2D70F-CFB4-ACE9-7C09-9DA57D6B6167}"/>
              </a:ext>
            </a:extLst>
          </p:cNvPr>
          <p:cNvPicPr>
            <a:picLocks noChangeAspect="1"/>
          </p:cNvPicPr>
          <p:nvPr/>
        </p:nvPicPr>
        <p:blipFill rotWithShape="1">
          <a:blip r:embed="rId2"/>
          <a:srcRect l="5632" t="23278" r="3453" b="-7"/>
          <a:stretch/>
        </p:blipFill>
        <p:spPr>
          <a:xfrm>
            <a:off x="-203568" y="-3588952"/>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D6E87B-D193-44E9-143D-A5C536CD180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dirty="0">
                <a:solidFill>
                  <a:schemeClr val="bg1"/>
                </a:solidFill>
              </a:rPr>
              <a:t>Checker Game Using Alpha-Beta-Pruning Minmax Search</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074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C26B-0006-7EFA-71A6-BABA7CC88C64}"/>
              </a:ext>
            </a:extLst>
          </p:cNvPr>
          <p:cNvSpPr>
            <a:spLocks noGrp="1"/>
          </p:cNvSpPr>
          <p:nvPr>
            <p:ph type="title"/>
          </p:nvPr>
        </p:nvSpPr>
        <p:spPr/>
        <p:txBody>
          <a:bodyPr/>
          <a:lstStyle/>
          <a:p>
            <a:r>
              <a:rPr lang="en-US" dirty="0">
                <a:cs typeface="Calibri Light"/>
              </a:rPr>
              <a:t>Overview of Checker Game Build Phase</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02E1318C-8AC8-7FEF-D369-8BAB9BEFD204}"/>
              </a:ext>
            </a:extLst>
          </p:cNvPr>
          <p:cNvPicPr>
            <a:picLocks noGrp="1" noChangeAspect="1"/>
          </p:cNvPicPr>
          <p:nvPr>
            <p:ph idx="1"/>
          </p:nvPr>
        </p:nvPicPr>
        <p:blipFill>
          <a:blip r:embed="rId2"/>
          <a:stretch>
            <a:fillRect/>
          </a:stretch>
        </p:blipFill>
        <p:spPr>
          <a:xfrm>
            <a:off x="431652" y="1825625"/>
            <a:ext cx="11491566" cy="4979551"/>
          </a:xfrm>
        </p:spPr>
      </p:pic>
    </p:spTree>
    <p:extLst>
      <p:ext uri="{BB962C8B-B14F-4D97-AF65-F5344CB8AC3E}">
        <p14:creationId xmlns:p14="http://schemas.microsoft.com/office/powerpoint/2010/main" val="4078935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53B7-3127-3581-A10E-DEDB6DF2962B}"/>
              </a:ext>
            </a:extLst>
          </p:cNvPr>
          <p:cNvSpPr>
            <a:spLocks noGrp="1"/>
          </p:cNvSpPr>
          <p:nvPr>
            <p:ph type="title"/>
          </p:nvPr>
        </p:nvSpPr>
        <p:spPr>
          <a:xfrm>
            <a:off x="838200" y="365125"/>
            <a:ext cx="10515600" cy="831136"/>
          </a:xfrm>
        </p:spPr>
        <p:txBody>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B1EAD39F-8AB4-1ACC-4BCB-C15D72E515E2}"/>
              </a:ext>
            </a:extLst>
          </p:cNvPr>
          <p:cNvPicPr>
            <a:picLocks noGrp="1" noChangeAspect="1"/>
          </p:cNvPicPr>
          <p:nvPr>
            <p:ph idx="1"/>
          </p:nvPr>
        </p:nvPicPr>
        <p:blipFill>
          <a:blip r:embed="rId2"/>
          <a:stretch>
            <a:fillRect/>
          </a:stretch>
        </p:blipFill>
        <p:spPr>
          <a:xfrm>
            <a:off x="511167" y="1284664"/>
            <a:ext cx="11216200" cy="5386726"/>
          </a:xfrm>
        </p:spPr>
      </p:pic>
    </p:spTree>
    <p:extLst>
      <p:ext uri="{BB962C8B-B14F-4D97-AF65-F5344CB8AC3E}">
        <p14:creationId xmlns:p14="http://schemas.microsoft.com/office/powerpoint/2010/main" val="973244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B7977367-07AB-AF18-C5BE-64520315DC79}"/>
              </a:ext>
            </a:extLst>
          </p:cNvPr>
          <p:cNvPicPr>
            <a:picLocks noChangeAspect="1"/>
          </p:cNvPicPr>
          <p:nvPr/>
        </p:nvPicPr>
        <p:blipFill rotWithShape="1">
          <a:blip r:embed="rId2"/>
          <a:srcRect l="5085" r="15603"/>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10E381-20FC-582C-40DA-B98DEDD20A5A}"/>
              </a:ext>
            </a:extLst>
          </p:cNvPr>
          <p:cNvSpPr>
            <a:spLocks noGrp="1"/>
          </p:cNvSpPr>
          <p:nvPr>
            <p:ph type="title"/>
          </p:nvPr>
        </p:nvSpPr>
        <p:spPr>
          <a:xfrm>
            <a:off x="7531610" y="365125"/>
            <a:ext cx="3822189" cy="1899912"/>
          </a:xfrm>
        </p:spPr>
        <p:txBody>
          <a:bodyPr>
            <a:normAutofit/>
          </a:bodyPr>
          <a:lstStyle/>
          <a:p>
            <a:r>
              <a:rPr lang="en-US" sz="4000" dirty="0">
                <a:ea typeface="Calibri Light"/>
                <a:cs typeface="Calibri Light"/>
              </a:rPr>
              <a:t>Game Running</a:t>
            </a:r>
            <a:endParaRPr lang="en-US" sz="4000" dirty="0"/>
          </a:p>
        </p:txBody>
      </p:sp>
      <p:sp>
        <p:nvSpPr>
          <p:cNvPr id="8" name="Content Placeholder 7">
            <a:extLst>
              <a:ext uri="{FF2B5EF4-FFF2-40B4-BE49-F238E27FC236}">
                <a16:creationId xmlns:a16="http://schemas.microsoft.com/office/drawing/2014/main" id="{12733778-A4AF-C801-C2A6-234D432E5B85}"/>
              </a:ext>
            </a:extLst>
          </p:cNvPr>
          <p:cNvSpPr>
            <a:spLocks noGrp="1"/>
          </p:cNvSpPr>
          <p:nvPr>
            <p:ph idx="1"/>
          </p:nvPr>
        </p:nvSpPr>
        <p:spPr>
          <a:xfrm>
            <a:off x="7531610" y="2434201"/>
            <a:ext cx="3822189" cy="3742762"/>
          </a:xfrm>
        </p:spPr>
        <p:txBody>
          <a:bodyPr>
            <a:normAutofit/>
          </a:bodyPr>
          <a:lstStyle/>
          <a:p>
            <a:endParaRPr lang="en-US" sz="2000"/>
          </a:p>
        </p:txBody>
      </p:sp>
    </p:spTree>
    <p:extLst>
      <p:ext uri="{BB962C8B-B14F-4D97-AF65-F5344CB8AC3E}">
        <p14:creationId xmlns:p14="http://schemas.microsoft.com/office/powerpoint/2010/main" val="2251259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E686B6DF-CEB7-2EB7-AA92-96C9AEB63510}"/>
              </a:ext>
            </a:extLst>
          </p:cNvPr>
          <p:cNvPicPr>
            <a:picLocks noChangeAspect="1"/>
          </p:cNvPicPr>
          <p:nvPr/>
        </p:nvPicPr>
        <p:blipFill rotWithShape="1">
          <a:blip r:embed="rId2"/>
          <a:srcRect l="4334" r="16355"/>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1AAB89-0499-27F1-325A-FA842D820FF6}"/>
              </a:ext>
            </a:extLst>
          </p:cNvPr>
          <p:cNvSpPr>
            <a:spLocks noGrp="1"/>
          </p:cNvSpPr>
          <p:nvPr>
            <p:ph type="title"/>
          </p:nvPr>
        </p:nvSpPr>
        <p:spPr>
          <a:xfrm>
            <a:off x="7531610" y="365125"/>
            <a:ext cx="3822189" cy="1899912"/>
          </a:xfrm>
        </p:spPr>
        <p:txBody>
          <a:bodyPr>
            <a:normAutofit/>
          </a:bodyPr>
          <a:lstStyle/>
          <a:p>
            <a:r>
              <a:rPr lang="en-US" sz="4000" b="1" dirty="0">
                <a:ea typeface="Calibri Light"/>
                <a:cs typeface="Calibri Light"/>
              </a:rPr>
              <a:t>AI Predicted Time and Moves</a:t>
            </a:r>
          </a:p>
        </p:txBody>
      </p:sp>
      <p:sp>
        <p:nvSpPr>
          <p:cNvPr id="8" name="Content Placeholder 7">
            <a:extLst>
              <a:ext uri="{FF2B5EF4-FFF2-40B4-BE49-F238E27FC236}">
                <a16:creationId xmlns:a16="http://schemas.microsoft.com/office/drawing/2014/main" id="{8F600E20-EC18-F8C8-F8E8-C51DCA90C486}"/>
              </a:ext>
            </a:extLst>
          </p:cNvPr>
          <p:cNvSpPr>
            <a:spLocks noGrp="1"/>
          </p:cNvSpPr>
          <p:nvPr>
            <p:ph idx="1"/>
          </p:nvPr>
        </p:nvSpPr>
        <p:spPr>
          <a:xfrm>
            <a:off x="7531610" y="2434201"/>
            <a:ext cx="3822189" cy="3742762"/>
          </a:xfrm>
        </p:spPr>
        <p:txBody>
          <a:bodyPr>
            <a:normAutofit/>
          </a:bodyPr>
          <a:lstStyle/>
          <a:p>
            <a:endParaRPr lang="en-US" sz="2000"/>
          </a:p>
        </p:txBody>
      </p:sp>
    </p:spTree>
    <p:extLst>
      <p:ext uri="{BB962C8B-B14F-4D97-AF65-F5344CB8AC3E}">
        <p14:creationId xmlns:p14="http://schemas.microsoft.com/office/powerpoint/2010/main" val="1360857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AA51E4D3-5D45-BFC0-EDFD-C4A8015E82C9}"/>
              </a:ext>
            </a:extLst>
          </p:cNvPr>
          <p:cNvPicPr>
            <a:picLocks noChangeAspect="1"/>
          </p:cNvPicPr>
          <p:nvPr/>
        </p:nvPicPr>
        <p:blipFill rotWithShape="1">
          <a:blip r:embed="rId2"/>
          <a:srcRect l="6518" r="14170"/>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EA2F3B-BC82-FA7E-897C-7F90095342A6}"/>
              </a:ext>
            </a:extLst>
          </p:cNvPr>
          <p:cNvSpPr>
            <a:spLocks noGrp="1"/>
          </p:cNvSpPr>
          <p:nvPr>
            <p:ph type="title"/>
          </p:nvPr>
        </p:nvSpPr>
        <p:spPr>
          <a:xfrm>
            <a:off x="7531610" y="365125"/>
            <a:ext cx="3822189" cy="1899912"/>
          </a:xfrm>
        </p:spPr>
        <p:txBody>
          <a:bodyPr>
            <a:normAutofit/>
          </a:bodyPr>
          <a:lstStyle/>
          <a:p>
            <a:r>
              <a:rPr lang="en-US" sz="4000" dirty="0">
                <a:ea typeface="Calibri Light"/>
                <a:cs typeface="Calibri Light"/>
              </a:rPr>
              <a:t>Game Ongoing Using Alph-Beta </a:t>
            </a:r>
            <a:r>
              <a:rPr lang="en-US" sz="4000" dirty="0" err="1">
                <a:ea typeface="Calibri Light"/>
                <a:cs typeface="Calibri Light"/>
              </a:rPr>
              <a:t>Prunning</a:t>
            </a:r>
            <a:endParaRPr lang="en-US" sz="4000" dirty="0" err="1"/>
          </a:p>
        </p:txBody>
      </p:sp>
      <p:sp>
        <p:nvSpPr>
          <p:cNvPr id="8" name="Content Placeholder 7">
            <a:extLst>
              <a:ext uri="{FF2B5EF4-FFF2-40B4-BE49-F238E27FC236}">
                <a16:creationId xmlns:a16="http://schemas.microsoft.com/office/drawing/2014/main" id="{EB38E85F-A1ED-CD4F-22FE-F2F75EC2A5DA}"/>
              </a:ext>
            </a:extLst>
          </p:cNvPr>
          <p:cNvSpPr>
            <a:spLocks noGrp="1"/>
          </p:cNvSpPr>
          <p:nvPr>
            <p:ph idx="1"/>
          </p:nvPr>
        </p:nvSpPr>
        <p:spPr>
          <a:xfrm>
            <a:off x="7531610" y="2434201"/>
            <a:ext cx="3822189" cy="3742762"/>
          </a:xfrm>
        </p:spPr>
        <p:txBody>
          <a:bodyPr>
            <a:normAutofit/>
          </a:bodyPr>
          <a:lstStyle/>
          <a:p>
            <a:endParaRPr lang="en-US" sz="2000"/>
          </a:p>
        </p:txBody>
      </p:sp>
    </p:spTree>
    <p:extLst>
      <p:ext uri="{BB962C8B-B14F-4D97-AF65-F5344CB8AC3E}">
        <p14:creationId xmlns:p14="http://schemas.microsoft.com/office/powerpoint/2010/main" val="3036750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10;&#10;Description automatically generated">
            <a:extLst>
              <a:ext uri="{FF2B5EF4-FFF2-40B4-BE49-F238E27FC236}">
                <a16:creationId xmlns:a16="http://schemas.microsoft.com/office/drawing/2014/main" id="{D175984D-FCFA-70A5-D5F6-985FB688CFBD}"/>
              </a:ext>
            </a:extLst>
          </p:cNvPr>
          <p:cNvPicPr>
            <a:picLocks noChangeAspect="1"/>
          </p:cNvPicPr>
          <p:nvPr/>
        </p:nvPicPr>
        <p:blipFill rotWithShape="1">
          <a:blip r:embed="rId2"/>
          <a:srcRect l="1130" r="19559"/>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EB1D4F-BD4C-5D14-F159-2673C69A735A}"/>
              </a:ext>
            </a:extLst>
          </p:cNvPr>
          <p:cNvSpPr>
            <a:spLocks noGrp="1"/>
          </p:cNvSpPr>
          <p:nvPr>
            <p:ph type="title"/>
          </p:nvPr>
        </p:nvSpPr>
        <p:spPr>
          <a:xfrm>
            <a:off x="7531610" y="365125"/>
            <a:ext cx="3822189" cy="1899912"/>
          </a:xfrm>
        </p:spPr>
        <p:txBody>
          <a:bodyPr>
            <a:normAutofit/>
          </a:bodyPr>
          <a:lstStyle/>
          <a:p>
            <a:endParaRPr lang="en-US" sz="4000"/>
          </a:p>
        </p:txBody>
      </p:sp>
      <p:sp>
        <p:nvSpPr>
          <p:cNvPr id="8" name="Content Placeholder 7">
            <a:extLst>
              <a:ext uri="{FF2B5EF4-FFF2-40B4-BE49-F238E27FC236}">
                <a16:creationId xmlns:a16="http://schemas.microsoft.com/office/drawing/2014/main" id="{D9A3EA0F-B9E6-3383-4435-63CAF236BC58}"/>
              </a:ext>
            </a:extLst>
          </p:cNvPr>
          <p:cNvSpPr>
            <a:spLocks noGrp="1"/>
          </p:cNvSpPr>
          <p:nvPr>
            <p:ph idx="1"/>
          </p:nvPr>
        </p:nvSpPr>
        <p:spPr>
          <a:xfrm>
            <a:off x="7531610" y="2434201"/>
            <a:ext cx="3822189" cy="3742762"/>
          </a:xfrm>
        </p:spPr>
        <p:txBody>
          <a:bodyPr>
            <a:normAutofit/>
          </a:bodyPr>
          <a:lstStyle/>
          <a:p>
            <a:endParaRPr lang="en-US" sz="2000"/>
          </a:p>
        </p:txBody>
      </p:sp>
    </p:spTree>
    <p:extLst>
      <p:ext uri="{BB962C8B-B14F-4D97-AF65-F5344CB8AC3E}">
        <p14:creationId xmlns:p14="http://schemas.microsoft.com/office/powerpoint/2010/main" val="1905723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erson playing boardgame">
            <a:extLst>
              <a:ext uri="{FF2B5EF4-FFF2-40B4-BE49-F238E27FC236}">
                <a16:creationId xmlns:a16="http://schemas.microsoft.com/office/drawing/2014/main" id="{90DEE556-894A-5A58-1E3C-BAB79A73CC5F}"/>
              </a:ext>
            </a:extLst>
          </p:cNvPr>
          <p:cNvPicPr>
            <a:picLocks noChangeAspect="1"/>
          </p:cNvPicPr>
          <p:nvPr/>
        </p:nvPicPr>
        <p:blipFill rotWithShape="1">
          <a:blip r:embed="rId2"/>
          <a:srcRect l="3682" r="7" b="7"/>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DE96AD6-589E-8A4C-46D4-A83D662ABEF5}"/>
              </a:ext>
            </a:extLst>
          </p:cNvPr>
          <p:cNvSpPr>
            <a:spLocks noGrp="1"/>
          </p:cNvSpPr>
          <p:nvPr>
            <p:ph type="title"/>
          </p:nvPr>
        </p:nvSpPr>
        <p:spPr>
          <a:xfrm>
            <a:off x="8046720" y="1045597"/>
            <a:ext cx="3633746" cy="1588422"/>
          </a:xfrm>
        </p:spPr>
        <p:txBody>
          <a:bodyPr anchor="b">
            <a:normAutofit/>
          </a:bodyPr>
          <a:lstStyle/>
          <a:p>
            <a:r>
              <a:rPr lang="en-US" sz="3600">
                <a:ea typeface="Calibri Light"/>
                <a:cs typeface="Calibri Light"/>
              </a:rPr>
              <a:t>Checker Game Running Demo</a:t>
            </a:r>
            <a:endParaRPr lang="en-US" sz="3600"/>
          </a:p>
        </p:txBody>
      </p:sp>
      <p:sp>
        <p:nvSpPr>
          <p:cNvPr id="3" name="Content Placeholder 2">
            <a:extLst>
              <a:ext uri="{FF2B5EF4-FFF2-40B4-BE49-F238E27FC236}">
                <a16:creationId xmlns:a16="http://schemas.microsoft.com/office/drawing/2014/main" id="{7B787953-F1EE-7097-0E00-CC381CBBC53C}"/>
              </a:ext>
            </a:extLst>
          </p:cNvPr>
          <p:cNvSpPr>
            <a:spLocks noGrp="1"/>
          </p:cNvSpPr>
          <p:nvPr>
            <p:ph idx="1"/>
          </p:nvPr>
        </p:nvSpPr>
        <p:spPr>
          <a:xfrm>
            <a:off x="7191651" y="3345125"/>
            <a:ext cx="4895990" cy="1205147"/>
          </a:xfrm>
        </p:spPr>
        <p:txBody>
          <a:bodyPr vert="horz" lIns="91440" tIns="45720" rIns="91440" bIns="45720" rtlCol="0" anchor="t">
            <a:normAutofit fontScale="92500" lnSpcReduction="20000"/>
          </a:bodyPr>
          <a:lstStyle/>
          <a:p>
            <a:r>
              <a:rPr lang="en-US" sz="2000" dirty="0">
                <a:ea typeface="Calibri"/>
                <a:cs typeface="Calibri"/>
              </a:rPr>
              <a:t>                            </a:t>
            </a:r>
            <a:endParaRPr lang="en-US" sz="2000"/>
          </a:p>
          <a:p>
            <a:endParaRPr lang="en-US" sz="2000">
              <a:ea typeface="Calibri"/>
              <a:cs typeface="Calibri"/>
            </a:endParaRPr>
          </a:p>
          <a:p>
            <a:r>
              <a:rPr lang="en-US" sz="2000" dirty="0">
                <a:ea typeface="Calibri"/>
                <a:cs typeface="Calibri"/>
              </a:rPr>
              <a:t>                    </a:t>
            </a:r>
            <a:r>
              <a:rPr lang="en-US" sz="4000" dirty="0">
                <a:ea typeface="Calibri"/>
                <a:cs typeface="Calibri"/>
              </a:rPr>
              <a:t>DEMO</a:t>
            </a:r>
          </a:p>
        </p:txBody>
      </p:sp>
    </p:spTree>
    <p:extLst>
      <p:ext uri="{BB962C8B-B14F-4D97-AF65-F5344CB8AC3E}">
        <p14:creationId xmlns:p14="http://schemas.microsoft.com/office/powerpoint/2010/main" val="363061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BE149CDF-5DAC-4860-A285-9492CF209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8" name="Picture 1047">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1050" name="Rectangle 1049">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Rectangle 1051">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542" y="729175"/>
            <a:ext cx="11099352"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Text Placeholder 23">
            <a:extLst>
              <a:ext uri="{FF2B5EF4-FFF2-40B4-BE49-F238E27FC236}">
                <a16:creationId xmlns:a16="http://schemas.microsoft.com/office/drawing/2014/main" id="{81F89D49-54B8-E297-9F64-58DBEC8F984E}"/>
              </a:ext>
            </a:extLst>
          </p:cNvPr>
          <p:cNvSpPr txBox="1">
            <a:spLocks/>
          </p:cNvSpPr>
          <p:nvPr/>
        </p:nvSpPr>
        <p:spPr>
          <a:xfrm>
            <a:off x="9441741" y="2721974"/>
            <a:ext cx="2400268" cy="2161865"/>
          </a:xfrm>
          <a:prstGeom prst="rect">
            <a:avLst/>
          </a:prstGeom>
        </p:spPr>
        <p:txBody>
          <a:bodyPr lIns="91434" tIns="45717" rIns="91434" bIns="45717"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defTabSz="914310"/>
            <a:endParaRPr lang="en-GB" sz="1800">
              <a:solidFill>
                <a:srgbClr val="262836"/>
              </a:solidFill>
            </a:endParaRPr>
          </a:p>
        </p:txBody>
      </p:sp>
      <p:sp useBgFill="1">
        <p:nvSpPr>
          <p:cNvPr id="1037" name="Rectangle 103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9151" y="1451259"/>
            <a:ext cx="6107166" cy="3436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1217" y="3660483"/>
            <a:ext cx="2126213" cy="9163"/>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custGeom>
                    <a:avLst/>
                    <a:gdLst>
                      <a:gd name="connsiteX0" fmla="*/ 0 w 10000"/>
                      <a:gd name="connsiteY0" fmla="*/ 0 h 10000"/>
                      <a:gd name="connsiteX1" fmla="*/ 1329 w 10000"/>
                      <a:gd name="connsiteY1" fmla="*/ 0 h 10000"/>
                      <a:gd name="connsiteX2" fmla="*/ 2457 w 10000"/>
                      <a:gd name="connsiteY2" fmla="*/ 0 h 10000"/>
                      <a:gd name="connsiteX3" fmla="*/ 3686 w 10000"/>
                      <a:gd name="connsiteY3" fmla="*/ 0 h 10000"/>
                      <a:gd name="connsiteX4" fmla="*/ 5214 w 10000"/>
                      <a:gd name="connsiteY4" fmla="*/ 0 h 10000"/>
                      <a:gd name="connsiteX5" fmla="*/ 6543 w 10000"/>
                      <a:gd name="connsiteY5" fmla="*/ 0 h 10000"/>
                      <a:gd name="connsiteX6" fmla="*/ 7771 w 10000"/>
                      <a:gd name="connsiteY6" fmla="*/ 0 h 10000"/>
                      <a:gd name="connsiteX7" fmla="*/ 10000 w 10000"/>
                      <a:gd name="connsiteY7" fmla="*/ 0 h 10000"/>
                      <a:gd name="connsiteX8" fmla="*/ 10000 w 10000"/>
                      <a:gd name="connsiteY8" fmla="*/ 10000 h 10000"/>
                      <a:gd name="connsiteX9" fmla="*/ 8571 w 10000"/>
                      <a:gd name="connsiteY9" fmla="*/ 10000 h 10000"/>
                      <a:gd name="connsiteX10" fmla="*/ 7343 w 10000"/>
                      <a:gd name="connsiteY10" fmla="*/ 10000 h 10000"/>
                      <a:gd name="connsiteX11" fmla="*/ 5714 w 10000"/>
                      <a:gd name="connsiteY11" fmla="*/ 10000 h 10000"/>
                      <a:gd name="connsiteX12" fmla="*/ 4386 w 10000"/>
                      <a:gd name="connsiteY12" fmla="*/ 10000 h 10000"/>
                      <a:gd name="connsiteX13" fmla="*/ 3257 w 10000"/>
                      <a:gd name="connsiteY13" fmla="*/ 10000 h 10000"/>
                      <a:gd name="connsiteX14" fmla="*/ 1729 w 10000"/>
                      <a:gd name="connsiteY14" fmla="*/ 10000 h 10000"/>
                      <a:gd name="connsiteX15" fmla="*/ 0 w 10000"/>
                      <a:gd name="connsiteY15" fmla="*/ 10000 h 10000"/>
                      <a:gd name="connsiteX16" fmla="*/ 0 w 10000"/>
                      <a:gd name="connsiteY16" fmla="*/ 0 h 10000"/>
                      <a:gd name="connsiteX0" fmla="*/ 0 w 10000"/>
                      <a:gd name="connsiteY0" fmla="*/ 0 h 10000"/>
                      <a:gd name="connsiteX1" fmla="*/ 1329 w 10000"/>
                      <a:gd name="connsiteY1" fmla="*/ 0 h 10000"/>
                      <a:gd name="connsiteX2" fmla="*/ 2457 w 10000"/>
                      <a:gd name="connsiteY2" fmla="*/ 0 h 10000"/>
                      <a:gd name="connsiteX3" fmla="*/ 4086 w 10000"/>
                      <a:gd name="connsiteY3" fmla="*/ 0 h 10000"/>
                      <a:gd name="connsiteX4" fmla="*/ 5414 w 10000"/>
                      <a:gd name="connsiteY4" fmla="*/ 0 h 10000"/>
                      <a:gd name="connsiteX5" fmla="*/ 6743 w 10000"/>
                      <a:gd name="connsiteY5" fmla="*/ 0 h 10000"/>
                      <a:gd name="connsiteX6" fmla="*/ 8371 w 10000"/>
                      <a:gd name="connsiteY6" fmla="*/ 0 h 10000"/>
                      <a:gd name="connsiteX7" fmla="*/ 10000 w 10000"/>
                      <a:gd name="connsiteY7" fmla="*/ 0 h 10000"/>
                      <a:gd name="connsiteX8" fmla="*/ 10000 w 10000"/>
                      <a:gd name="connsiteY8" fmla="*/ 10000 h 10000"/>
                      <a:gd name="connsiteX9" fmla="*/ 8771 w 10000"/>
                      <a:gd name="connsiteY9" fmla="*/ 10000 h 10000"/>
                      <a:gd name="connsiteX10" fmla="*/ 7343 w 10000"/>
                      <a:gd name="connsiteY10" fmla="*/ 10000 h 10000"/>
                      <a:gd name="connsiteX11" fmla="*/ 5914 w 10000"/>
                      <a:gd name="connsiteY11" fmla="*/ 10000 h 10000"/>
                      <a:gd name="connsiteX12" fmla="*/ 4586 w 10000"/>
                      <a:gd name="connsiteY12" fmla="*/ 10000 h 10000"/>
                      <a:gd name="connsiteX13" fmla="*/ 2957 w 10000"/>
                      <a:gd name="connsiteY13" fmla="*/ 10000 h 10000"/>
                      <a:gd name="connsiteX14" fmla="*/ 1329 w 10000"/>
                      <a:gd name="connsiteY14" fmla="*/ 10000 h 10000"/>
                      <a:gd name="connsiteX15" fmla="*/ 0 w 10000"/>
                      <a:gd name="connsiteY15" fmla="*/ 10000 h 10000"/>
                      <a:gd name="connsiteX16" fmla="*/ 0 w 10000"/>
                      <a:gd name="connsiteY1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00" h="10000" fill="none" extrusionOk="0">
                        <a:moveTo>
                          <a:pt x="0" y="0"/>
                        </a:moveTo>
                        <a:cubicBezTo>
                          <a:pt x="351" y="-8086"/>
                          <a:pt x="1167" y="-3351"/>
                          <a:pt x="1329" y="0"/>
                        </a:cubicBezTo>
                        <a:cubicBezTo>
                          <a:pt x="1506" y="3597"/>
                          <a:pt x="1923" y="-3011"/>
                          <a:pt x="2457" y="0"/>
                        </a:cubicBezTo>
                        <a:cubicBezTo>
                          <a:pt x="4066" y="5566"/>
                          <a:pt x="1721" y="-10863"/>
                          <a:pt x="3686" y="0"/>
                        </a:cubicBezTo>
                        <a:cubicBezTo>
                          <a:pt x="4194" y="11525"/>
                          <a:pt x="4322" y="13733"/>
                          <a:pt x="5214" y="0"/>
                        </a:cubicBezTo>
                        <a:cubicBezTo>
                          <a:pt x="6107" y="-13586"/>
                          <a:pt x="5857" y="-14620"/>
                          <a:pt x="6543" y="0"/>
                        </a:cubicBezTo>
                        <a:cubicBezTo>
                          <a:pt x="6811" y="15527"/>
                          <a:pt x="6786" y="8969"/>
                          <a:pt x="7771" y="0"/>
                        </a:cubicBezTo>
                        <a:cubicBezTo>
                          <a:pt x="8963" y="-9621"/>
                          <a:pt x="9382" y="-23871"/>
                          <a:pt x="10000" y="0"/>
                        </a:cubicBezTo>
                        <a:cubicBezTo>
                          <a:pt x="10334" y="4272"/>
                          <a:pt x="9755" y="5971"/>
                          <a:pt x="10000" y="10000"/>
                        </a:cubicBezTo>
                        <a:cubicBezTo>
                          <a:pt x="9555" y="-1136"/>
                          <a:pt x="9202" y="832"/>
                          <a:pt x="8571" y="10000"/>
                        </a:cubicBezTo>
                        <a:cubicBezTo>
                          <a:pt x="8055" y="18871"/>
                          <a:pt x="7723" y="14490"/>
                          <a:pt x="7343" y="10000"/>
                        </a:cubicBezTo>
                        <a:cubicBezTo>
                          <a:pt x="6532" y="5230"/>
                          <a:pt x="6408" y="15558"/>
                          <a:pt x="5714" y="10000"/>
                        </a:cubicBezTo>
                        <a:cubicBezTo>
                          <a:pt x="4834" y="4448"/>
                          <a:pt x="5105" y="-1610"/>
                          <a:pt x="4386" y="10000"/>
                        </a:cubicBezTo>
                        <a:cubicBezTo>
                          <a:pt x="4636" y="21951"/>
                          <a:pt x="2873" y="2024"/>
                          <a:pt x="3257" y="10000"/>
                        </a:cubicBezTo>
                        <a:cubicBezTo>
                          <a:pt x="3095" y="20511"/>
                          <a:pt x="2358" y="15158"/>
                          <a:pt x="1729" y="10000"/>
                        </a:cubicBezTo>
                        <a:cubicBezTo>
                          <a:pt x="2898" y="4557"/>
                          <a:pt x="1519" y="-9298"/>
                          <a:pt x="0" y="10000"/>
                        </a:cubicBezTo>
                        <a:cubicBezTo>
                          <a:pt x="433" y="7636"/>
                          <a:pt x="296" y="4189"/>
                          <a:pt x="0" y="0"/>
                        </a:cubicBezTo>
                        <a:close/>
                      </a:path>
                      <a:path w="10000" h="10000" stroke="0" extrusionOk="0">
                        <a:moveTo>
                          <a:pt x="0" y="0"/>
                        </a:moveTo>
                        <a:cubicBezTo>
                          <a:pt x="334" y="9438"/>
                          <a:pt x="632" y="476"/>
                          <a:pt x="1329" y="0"/>
                        </a:cubicBezTo>
                        <a:cubicBezTo>
                          <a:pt x="1282" y="15"/>
                          <a:pt x="2930" y="4864"/>
                          <a:pt x="2457" y="0"/>
                        </a:cubicBezTo>
                        <a:cubicBezTo>
                          <a:pt x="4170" y="-5963"/>
                          <a:pt x="2843" y="-17390"/>
                          <a:pt x="4086" y="0"/>
                        </a:cubicBezTo>
                        <a:cubicBezTo>
                          <a:pt x="4254" y="15862"/>
                          <a:pt x="4870" y="3760"/>
                          <a:pt x="5414" y="0"/>
                        </a:cubicBezTo>
                        <a:cubicBezTo>
                          <a:pt x="4706" y="-4737"/>
                          <a:pt x="7631" y="-14251"/>
                          <a:pt x="6743" y="0"/>
                        </a:cubicBezTo>
                        <a:cubicBezTo>
                          <a:pt x="7215" y="12990"/>
                          <a:pt x="8082" y="13835"/>
                          <a:pt x="8371" y="0"/>
                        </a:cubicBezTo>
                        <a:cubicBezTo>
                          <a:pt x="8403" y="-13692"/>
                          <a:pt x="9300" y="-17486"/>
                          <a:pt x="10000" y="0"/>
                        </a:cubicBezTo>
                        <a:cubicBezTo>
                          <a:pt x="10009" y="2854"/>
                          <a:pt x="10103" y="7381"/>
                          <a:pt x="10000" y="10000"/>
                        </a:cubicBezTo>
                        <a:cubicBezTo>
                          <a:pt x="9287" y="-644"/>
                          <a:pt x="10303" y="21491"/>
                          <a:pt x="8771" y="10000"/>
                        </a:cubicBezTo>
                        <a:cubicBezTo>
                          <a:pt x="10207" y="-4623"/>
                          <a:pt x="8659" y="25075"/>
                          <a:pt x="7343" y="10000"/>
                        </a:cubicBezTo>
                        <a:cubicBezTo>
                          <a:pt x="7098" y="-5606"/>
                          <a:pt x="6631" y="12082"/>
                          <a:pt x="5914" y="10000"/>
                        </a:cubicBezTo>
                        <a:cubicBezTo>
                          <a:pt x="5101" y="8596"/>
                          <a:pt x="3028" y="21902"/>
                          <a:pt x="4586" y="10000"/>
                        </a:cubicBezTo>
                        <a:cubicBezTo>
                          <a:pt x="4649" y="-3597"/>
                          <a:pt x="2996" y="6987"/>
                          <a:pt x="2957" y="10000"/>
                        </a:cubicBezTo>
                        <a:cubicBezTo>
                          <a:pt x="1716" y="13410"/>
                          <a:pt x="1957" y="16426"/>
                          <a:pt x="1329" y="10000"/>
                        </a:cubicBezTo>
                        <a:cubicBezTo>
                          <a:pt x="497" y="2749"/>
                          <a:pt x="295" y="4154"/>
                          <a:pt x="0" y="10000"/>
                        </a:cubicBezTo>
                        <a:cubicBezTo>
                          <a:pt x="-269" y="7234"/>
                          <a:pt x="761" y="3172"/>
                          <a:pt x="0" y="0"/>
                        </a:cubicBezTo>
                        <a:close/>
                      </a:path>
                      <a:path w="10000" h="10000" fill="none" stroke="0" extrusionOk="0">
                        <a:moveTo>
                          <a:pt x="0" y="0"/>
                        </a:moveTo>
                        <a:cubicBezTo>
                          <a:pt x="90" y="-8732"/>
                          <a:pt x="209" y="-2931"/>
                          <a:pt x="1329" y="0"/>
                        </a:cubicBezTo>
                        <a:cubicBezTo>
                          <a:pt x="2323" y="3305"/>
                          <a:pt x="1471" y="-3001"/>
                          <a:pt x="2457" y="0"/>
                        </a:cubicBezTo>
                        <a:cubicBezTo>
                          <a:pt x="1654" y="4121"/>
                          <a:pt x="3094" y="-11070"/>
                          <a:pt x="3686" y="0"/>
                        </a:cubicBezTo>
                        <a:cubicBezTo>
                          <a:pt x="3796" y="11433"/>
                          <a:pt x="4966" y="13963"/>
                          <a:pt x="5214" y="0"/>
                        </a:cubicBezTo>
                        <a:cubicBezTo>
                          <a:pt x="6060" y="-13728"/>
                          <a:pt x="5937" y="-14852"/>
                          <a:pt x="6543" y="0"/>
                        </a:cubicBezTo>
                        <a:cubicBezTo>
                          <a:pt x="6738" y="14764"/>
                          <a:pt x="7227" y="10153"/>
                          <a:pt x="7771" y="0"/>
                        </a:cubicBezTo>
                        <a:cubicBezTo>
                          <a:pt x="7836" y="-11965"/>
                          <a:pt x="8264" y="-20691"/>
                          <a:pt x="10000" y="0"/>
                        </a:cubicBezTo>
                        <a:cubicBezTo>
                          <a:pt x="10090" y="4112"/>
                          <a:pt x="10389" y="6011"/>
                          <a:pt x="10000" y="10000"/>
                        </a:cubicBezTo>
                        <a:cubicBezTo>
                          <a:pt x="9217" y="-1639"/>
                          <a:pt x="9688" y="1354"/>
                          <a:pt x="8571" y="10000"/>
                        </a:cubicBezTo>
                        <a:cubicBezTo>
                          <a:pt x="8458" y="19850"/>
                          <a:pt x="7767" y="15603"/>
                          <a:pt x="7343" y="10000"/>
                        </a:cubicBezTo>
                        <a:cubicBezTo>
                          <a:pt x="7246" y="5769"/>
                          <a:pt x="6837" y="16598"/>
                          <a:pt x="5714" y="10000"/>
                        </a:cubicBezTo>
                        <a:cubicBezTo>
                          <a:pt x="5959" y="3594"/>
                          <a:pt x="5225" y="-3540"/>
                          <a:pt x="4386" y="10000"/>
                        </a:cubicBezTo>
                        <a:cubicBezTo>
                          <a:pt x="3578" y="22152"/>
                          <a:pt x="2143" y="-1441"/>
                          <a:pt x="3257" y="10000"/>
                        </a:cubicBezTo>
                        <a:cubicBezTo>
                          <a:pt x="2861" y="20468"/>
                          <a:pt x="1914" y="14382"/>
                          <a:pt x="1729" y="10000"/>
                        </a:cubicBezTo>
                        <a:cubicBezTo>
                          <a:pt x="1188" y="1876"/>
                          <a:pt x="-1104" y="-8925"/>
                          <a:pt x="0" y="10000"/>
                        </a:cubicBezTo>
                        <a:cubicBezTo>
                          <a:pt x="-328" y="7804"/>
                          <a:pt x="408" y="3766"/>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2">
            <a:extLst>
              <a:ext uri="{FF2B5EF4-FFF2-40B4-BE49-F238E27FC236}">
                <a16:creationId xmlns:a16="http://schemas.microsoft.com/office/drawing/2014/main" id="{8CB2A028-11C6-E6BD-F047-78CE6B0E2A44}"/>
              </a:ext>
            </a:extLst>
          </p:cNvPr>
          <p:cNvSpPr txBox="1">
            <a:spLocks/>
          </p:cNvSpPr>
          <p:nvPr/>
        </p:nvSpPr>
        <p:spPr>
          <a:xfrm>
            <a:off x="11075403" y="4588235"/>
            <a:ext cx="202302" cy="18293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55">
              <a:spcAft>
                <a:spcPts val="600"/>
              </a:spcAft>
            </a:pPr>
            <a:fld id="{91D568E7-61F5-D04E-995D-81EF41C01A2A}" type="slidenum">
              <a:rPr lang="en-GB" sz="600" kern="1200" dirty="0">
                <a:solidFill>
                  <a:srgbClr val="000000"/>
                </a:solidFill>
                <a:latin typeface="+mn-lt"/>
                <a:ea typeface="+mn-ea"/>
                <a:cs typeface="+mn-cs"/>
              </a:rPr>
              <a:pPr defTabSz="457155">
                <a:spcAft>
                  <a:spcPts val="600"/>
                </a:spcAft>
              </a:pPr>
              <a:t>2</a:t>
            </a:fld>
            <a:endParaRPr lang="en-GB" dirty="0">
              <a:solidFill>
                <a:srgbClr val="000000"/>
              </a:solidFill>
            </a:endParaRPr>
          </a:p>
        </p:txBody>
      </p:sp>
      <p:sp>
        <p:nvSpPr>
          <p:cNvPr id="10" name="Text Placeholder 23">
            <a:extLst>
              <a:ext uri="{FF2B5EF4-FFF2-40B4-BE49-F238E27FC236}">
                <a16:creationId xmlns:a16="http://schemas.microsoft.com/office/drawing/2014/main" id="{31BFDA32-51F1-61A1-C8F6-0FEF7BCBD6BE}"/>
              </a:ext>
            </a:extLst>
          </p:cNvPr>
          <p:cNvSpPr txBox="1">
            <a:spLocks/>
          </p:cNvSpPr>
          <p:nvPr/>
        </p:nvSpPr>
        <p:spPr>
          <a:xfrm>
            <a:off x="5801754" y="2823028"/>
            <a:ext cx="632280" cy="254643"/>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defTabSz="457155">
              <a:spcAft>
                <a:spcPts val="700"/>
              </a:spcAft>
            </a:pPr>
            <a:endParaRPr lang="en-GB" sz="900" b="1" i="0" kern="1200">
              <a:solidFill>
                <a:srgbClr val="262836"/>
              </a:solidFill>
              <a:latin typeface="Helvetica Now Text"/>
              <a:ea typeface="+mn-ea"/>
              <a:cs typeface="+mn-cs"/>
            </a:endParaRPr>
          </a:p>
          <a:p>
            <a:pPr lvl="1" defTabSz="914310"/>
            <a:endParaRPr lang="en-GB" sz="1200">
              <a:solidFill>
                <a:srgbClr val="000000"/>
              </a:solidFill>
            </a:endParaRPr>
          </a:p>
        </p:txBody>
      </p:sp>
      <p:pic>
        <p:nvPicPr>
          <p:cNvPr id="12" name="Picture 11">
            <a:extLst>
              <a:ext uri="{FF2B5EF4-FFF2-40B4-BE49-F238E27FC236}">
                <a16:creationId xmlns:a16="http://schemas.microsoft.com/office/drawing/2014/main" id="{A6AF80BD-0A5D-16EA-B487-F65B6F56949E}"/>
              </a:ext>
            </a:extLst>
          </p:cNvPr>
          <p:cNvPicPr>
            <a:picLocks noChangeAspect="1"/>
          </p:cNvPicPr>
          <p:nvPr/>
        </p:nvPicPr>
        <p:blipFill>
          <a:blip r:embed="rId3"/>
          <a:srcRect/>
          <a:stretch/>
        </p:blipFill>
        <p:spPr>
          <a:xfrm>
            <a:off x="7914873" y="2581432"/>
            <a:ext cx="411880" cy="467296"/>
          </a:xfrm>
          <a:prstGeom prst="rect">
            <a:avLst/>
          </a:prstGeom>
        </p:spPr>
      </p:pic>
      <p:sp>
        <p:nvSpPr>
          <p:cNvPr id="13" name="Text Placeholder 23">
            <a:extLst>
              <a:ext uri="{FF2B5EF4-FFF2-40B4-BE49-F238E27FC236}">
                <a16:creationId xmlns:a16="http://schemas.microsoft.com/office/drawing/2014/main" id="{6DB72679-C99F-5CB9-E462-1E4A1A57F402}"/>
              </a:ext>
            </a:extLst>
          </p:cNvPr>
          <p:cNvSpPr txBox="1">
            <a:spLocks/>
          </p:cNvSpPr>
          <p:nvPr/>
        </p:nvSpPr>
        <p:spPr>
          <a:xfrm>
            <a:off x="6721824" y="3177612"/>
            <a:ext cx="3927167" cy="571995"/>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457155">
              <a:spcAft>
                <a:spcPts val="700"/>
              </a:spcAft>
            </a:pPr>
            <a:r>
              <a:rPr lang="en-GB" sz="2000" b="1" i="0" kern="1200" dirty="0">
                <a:solidFill>
                  <a:srgbClr val="262836"/>
                </a:solidFill>
                <a:latin typeface="Helvetica Now Text"/>
                <a:ea typeface="+mn-ea"/>
                <a:cs typeface="+mn-cs"/>
              </a:rPr>
              <a:t>Approach: Tools &amp;Techniques</a:t>
            </a:r>
            <a:endParaRPr lang="en-US" sz="2000" b="1" i="0" kern="1200">
              <a:latin typeface="Helvetica Now Text" panose="020B0504030202020204" pitchFamily="34" charset="77"/>
            </a:endParaRPr>
          </a:p>
          <a:p>
            <a:pPr algn="ctr" defTabSz="457155">
              <a:spcAft>
                <a:spcPts val="700"/>
              </a:spcAft>
            </a:pPr>
            <a:endParaRPr lang="en-US" sz="2000" b="1" i="0" kern="1200" dirty="0">
              <a:solidFill>
                <a:srgbClr val="262836"/>
              </a:solidFill>
              <a:latin typeface="Helvetica Now Text" panose="020B0504030202020204" pitchFamily="34" charset="77"/>
            </a:endParaRPr>
          </a:p>
          <a:p>
            <a:pPr lvl="1" defTabSz="914310"/>
            <a:endParaRPr lang="en-GB" sz="2000" dirty="0">
              <a:solidFill>
                <a:srgbClr val="000000"/>
              </a:solidFill>
              <a:latin typeface="Helvetica Now Text"/>
            </a:endParaRPr>
          </a:p>
        </p:txBody>
      </p:sp>
      <p:sp>
        <p:nvSpPr>
          <p:cNvPr id="14" name="Text Placeholder 23">
            <a:extLst>
              <a:ext uri="{FF2B5EF4-FFF2-40B4-BE49-F238E27FC236}">
                <a16:creationId xmlns:a16="http://schemas.microsoft.com/office/drawing/2014/main" id="{B683B5F3-058F-9C69-AC2F-3715DDD72E22}"/>
              </a:ext>
            </a:extLst>
          </p:cNvPr>
          <p:cNvSpPr txBox="1">
            <a:spLocks/>
          </p:cNvSpPr>
          <p:nvPr/>
        </p:nvSpPr>
        <p:spPr>
          <a:xfrm>
            <a:off x="3115413" y="1911694"/>
            <a:ext cx="5568966" cy="492522"/>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457155">
              <a:spcAft>
                <a:spcPts val="700"/>
              </a:spcAft>
            </a:pPr>
            <a:r>
              <a:rPr lang="en-GB" sz="2000" dirty="0">
                <a:solidFill>
                  <a:srgbClr val="262836"/>
                </a:solidFill>
                <a:latin typeface="Helvetica Now Text"/>
              </a:rPr>
              <a:t>Project</a:t>
            </a:r>
            <a:r>
              <a:rPr lang="en-GB" sz="2000" b="1" i="0" kern="1200" dirty="0">
                <a:solidFill>
                  <a:srgbClr val="262836"/>
                </a:solidFill>
                <a:latin typeface="Helvetica Now Text"/>
                <a:ea typeface="+mn-ea"/>
                <a:cs typeface="+mn-cs"/>
              </a:rPr>
              <a:t> Objectives</a:t>
            </a:r>
            <a:r>
              <a:rPr lang="en-GB" sz="2000" dirty="0">
                <a:solidFill>
                  <a:srgbClr val="262836"/>
                </a:solidFill>
                <a:latin typeface="Helvetica Now Text"/>
              </a:rPr>
              <a:t> </a:t>
            </a:r>
            <a:endParaRPr lang="en-GB" sz="2000" b="0" i="0" kern="1200">
              <a:solidFill>
                <a:srgbClr val="262836"/>
              </a:solidFill>
              <a:latin typeface="Helvetica Now Text"/>
            </a:endParaRPr>
          </a:p>
          <a:p>
            <a:pPr algn="ctr" defTabSz="457155">
              <a:spcAft>
                <a:spcPts val="700"/>
              </a:spcAft>
            </a:pPr>
            <a:endParaRPr lang="en-GB" sz="2000" b="1" i="0" kern="1200" dirty="0">
              <a:solidFill>
                <a:srgbClr val="262836"/>
              </a:solidFill>
              <a:latin typeface="Helvetica Now Text"/>
            </a:endParaRPr>
          </a:p>
          <a:p>
            <a:pPr algn="ctr" defTabSz="457155">
              <a:spcAft>
                <a:spcPts val="700"/>
              </a:spcAft>
            </a:pPr>
            <a:endParaRPr lang="en-US" sz="2000" b="1" i="0" kern="1200" dirty="0">
              <a:latin typeface="Helvetica Now Text" panose="020B0504030202020204" pitchFamily="34" charset="77"/>
            </a:endParaRPr>
          </a:p>
          <a:p>
            <a:pPr lvl="1" defTabSz="914310"/>
            <a:endParaRPr lang="en-GB" sz="2000" dirty="0">
              <a:solidFill>
                <a:srgbClr val="000000"/>
              </a:solidFill>
              <a:latin typeface="Helvetica Now Text"/>
            </a:endParaRPr>
          </a:p>
        </p:txBody>
      </p:sp>
      <p:sp>
        <p:nvSpPr>
          <p:cNvPr id="19" name="Text Placeholder 23">
            <a:extLst>
              <a:ext uri="{FF2B5EF4-FFF2-40B4-BE49-F238E27FC236}">
                <a16:creationId xmlns:a16="http://schemas.microsoft.com/office/drawing/2014/main" id="{39CC56D5-480C-252D-CACD-92F906769F82}"/>
              </a:ext>
            </a:extLst>
          </p:cNvPr>
          <p:cNvSpPr txBox="1">
            <a:spLocks/>
          </p:cNvSpPr>
          <p:nvPr/>
        </p:nvSpPr>
        <p:spPr>
          <a:xfrm>
            <a:off x="934677" y="3283312"/>
            <a:ext cx="4612422" cy="517924"/>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457155">
              <a:spcAft>
                <a:spcPts val="700"/>
              </a:spcAft>
            </a:pPr>
            <a:r>
              <a:rPr lang="en-GB" sz="2000" b="1" i="0" kern="1200" dirty="0">
                <a:solidFill>
                  <a:srgbClr val="262836"/>
                </a:solidFill>
                <a:latin typeface="Helvetica Now Text"/>
                <a:ea typeface="+mn-ea"/>
                <a:cs typeface="+mn-cs"/>
              </a:rPr>
              <a:t>Deliverables</a:t>
            </a:r>
            <a:endParaRPr lang="en-GB" sz="2000" b="1" i="0" kern="1200" dirty="0">
              <a:solidFill>
                <a:srgbClr val="262836"/>
              </a:solidFill>
              <a:latin typeface="Helvetica Now Text"/>
            </a:endParaRPr>
          </a:p>
          <a:p>
            <a:pPr marL="42545" lvl="1" indent="-42545" defTabSz="228589">
              <a:lnSpc>
                <a:spcPct val="100000"/>
              </a:lnSpc>
              <a:spcAft>
                <a:spcPts val="125"/>
              </a:spcAft>
              <a:buFontTx/>
              <a:buChar char="•"/>
              <a:defRPr/>
            </a:pPr>
            <a:endParaRPr lang="en-US" sz="1400" b="0" i="0" kern="1200" dirty="0">
              <a:latin typeface="Helvetica Now Text" panose="020B0504030202020204" pitchFamily="34" charset="77"/>
            </a:endParaRPr>
          </a:p>
          <a:p>
            <a:pPr algn="ctr" defTabSz="457155">
              <a:spcAft>
                <a:spcPts val="700"/>
              </a:spcAft>
            </a:pPr>
            <a:endParaRPr lang="en-US" sz="1400" b="1" i="0" kern="1200" dirty="0">
              <a:solidFill>
                <a:srgbClr val="262836"/>
              </a:solidFill>
              <a:latin typeface="Helvetica Now Text" panose="020B0504030202020204" pitchFamily="34" charset="77"/>
            </a:endParaRPr>
          </a:p>
          <a:p>
            <a:pPr lvl="1" defTabSz="914310"/>
            <a:endParaRPr lang="en-GB" sz="1400" dirty="0">
              <a:solidFill>
                <a:srgbClr val="000000"/>
              </a:solidFill>
              <a:latin typeface="Helvetica Now Text"/>
            </a:endParaRPr>
          </a:p>
        </p:txBody>
      </p:sp>
      <p:sp>
        <p:nvSpPr>
          <p:cNvPr id="20" name="Text Placeholder 23">
            <a:extLst>
              <a:ext uri="{FF2B5EF4-FFF2-40B4-BE49-F238E27FC236}">
                <a16:creationId xmlns:a16="http://schemas.microsoft.com/office/drawing/2014/main" id="{2C6B3537-3FF3-6DB5-2A84-D59FD054EA4B}"/>
              </a:ext>
            </a:extLst>
          </p:cNvPr>
          <p:cNvSpPr txBox="1">
            <a:spLocks/>
          </p:cNvSpPr>
          <p:nvPr/>
        </p:nvSpPr>
        <p:spPr>
          <a:xfrm>
            <a:off x="3234936" y="4222861"/>
            <a:ext cx="5196134" cy="552723"/>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457155">
              <a:spcAft>
                <a:spcPts val="700"/>
              </a:spcAft>
            </a:pPr>
            <a:r>
              <a:rPr lang="en-GB" sz="2000" b="1" i="0" kern="1200" dirty="0">
                <a:solidFill>
                  <a:srgbClr val="262836"/>
                </a:solidFill>
                <a:latin typeface="Helvetica Now Text"/>
                <a:ea typeface="+mn-ea"/>
                <a:cs typeface="+mn-cs"/>
              </a:rPr>
              <a:t>Evaluation Methodology</a:t>
            </a:r>
            <a:endParaRPr lang="en-US" sz="2000" b="1" i="0" kern="1200">
              <a:latin typeface="Helvetica Now Text"/>
            </a:endParaRPr>
          </a:p>
          <a:p>
            <a:pPr marL="42545" lvl="1" indent="-42545" defTabSz="228589">
              <a:lnSpc>
                <a:spcPct val="100000"/>
              </a:lnSpc>
              <a:spcAft>
                <a:spcPts val="125"/>
              </a:spcAft>
              <a:buFontTx/>
              <a:buChar char="•"/>
              <a:defRPr/>
            </a:pPr>
            <a:endParaRPr lang="en-GB" sz="2000" b="0" i="0" kern="1200" dirty="0">
              <a:solidFill>
                <a:srgbClr val="262836"/>
              </a:solidFill>
              <a:latin typeface="Helvetica Now Text"/>
            </a:endParaRPr>
          </a:p>
          <a:p>
            <a:pPr lvl="1" defTabSz="228589">
              <a:lnSpc>
                <a:spcPct val="100000"/>
              </a:lnSpc>
              <a:spcAft>
                <a:spcPts val="125"/>
              </a:spcAft>
              <a:defRPr/>
            </a:pPr>
            <a:endParaRPr lang="en-US" sz="2000" b="0" i="0" kern="1200" dirty="0">
              <a:latin typeface="Helvetica Now Text" panose="020B0504030202020204" pitchFamily="34" charset="77"/>
            </a:endParaRPr>
          </a:p>
          <a:p>
            <a:pPr algn="ctr" defTabSz="457155">
              <a:spcAft>
                <a:spcPts val="700"/>
              </a:spcAft>
            </a:pPr>
            <a:endParaRPr lang="en-US" sz="2000" b="1" i="0" kern="1200" dirty="0">
              <a:solidFill>
                <a:srgbClr val="262836"/>
              </a:solidFill>
              <a:latin typeface="Helvetica Now Text" panose="020B0504030202020204" pitchFamily="34" charset="77"/>
            </a:endParaRPr>
          </a:p>
          <a:p>
            <a:pPr lvl="1" defTabSz="914310"/>
            <a:endParaRPr lang="en-GB" sz="2000" dirty="0">
              <a:solidFill>
                <a:srgbClr val="000000"/>
              </a:solidFill>
              <a:latin typeface="Helvetica Now Text"/>
            </a:endParaRPr>
          </a:p>
        </p:txBody>
      </p:sp>
    </p:spTree>
    <p:extLst>
      <p:ext uri="{BB962C8B-B14F-4D97-AF65-F5344CB8AC3E}">
        <p14:creationId xmlns:p14="http://schemas.microsoft.com/office/powerpoint/2010/main" val="3822399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8463072-3D6A-488D-E3B6-8B473E93CF6F}"/>
              </a:ext>
            </a:extLst>
          </p:cNvPr>
          <p:cNvSpPr txBox="1"/>
          <p:nvPr/>
        </p:nvSpPr>
        <p:spPr>
          <a:xfrm>
            <a:off x="6988664" y="467271"/>
            <a:ext cx="3864724" cy="104621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1000"/>
              </a:spcAft>
            </a:pPr>
            <a:r>
              <a:rPr lang="en-US" sz="3200" b="1" dirty="0">
                <a:latin typeface="+mj-lt"/>
                <a:ea typeface="+mj-ea"/>
                <a:cs typeface="+mj-cs"/>
              </a:rPr>
              <a:t>Evaluation Methodology</a:t>
            </a:r>
            <a:endParaRPr lang="en-US" sz="3200" b="1" dirty="0">
              <a:latin typeface="+mj-lt"/>
              <a:ea typeface="Calibri Light"/>
              <a:cs typeface="Calibri Light"/>
            </a:endParaRPr>
          </a:p>
        </p:txBody>
      </p:sp>
      <p:sp>
        <p:nvSpPr>
          <p:cNvPr id="2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7883" y="2102603"/>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5CBC9A5-2EC2-43B3-BE31-8C21041EA4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19505" cy="2553552"/>
          </a:xfrm>
          <a:custGeom>
            <a:avLst/>
            <a:gdLst>
              <a:gd name="connsiteX0" fmla="*/ 0 w 3219505"/>
              <a:gd name="connsiteY0" fmla="*/ 0 h 2553552"/>
              <a:gd name="connsiteX1" fmla="*/ 3168418 w 3219505"/>
              <a:gd name="connsiteY1" fmla="*/ 0 h 2553552"/>
              <a:gd name="connsiteX2" fmla="*/ 3176885 w 3219505"/>
              <a:gd name="connsiteY2" fmla="*/ 32928 h 2553552"/>
              <a:gd name="connsiteX3" fmla="*/ 3219505 w 3219505"/>
              <a:gd name="connsiteY3" fmla="*/ 455715 h 2553552"/>
              <a:gd name="connsiteX4" fmla="*/ 1121668 w 3219505"/>
              <a:gd name="connsiteY4" fmla="*/ 2553552 h 2553552"/>
              <a:gd name="connsiteX5" fmla="*/ 121715 w 3219505"/>
              <a:gd name="connsiteY5" fmla="*/ 2300354 h 2553552"/>
              <a:gd name="connsiteX6" fmla="*/ 0 w 3219505"/>
              <a:gd name="connsiteY6" fmla="*/ 2226411 h 255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9505" h="2553552">
                <a:moveTo>
                  <a:pt x="0" y="0"/>
                </a:moveTo>
                <a:lnTo>
                  <a:pt x="3168418" y="0"/>
                </a:lnTo>
                <a:lnTo>
                  <a:pt x="3176885" y="32928"/>
                </a:lnTo>
                <a:cubicBezTo>
                  <a:pt x="3204830" y="169492"/>
                  <a:pt x="3219505" y="310890"/>
                  <a:pt x="3219505" y="455715"/>
                </a:cubicBezTo>
                <a:cubicBezTo>
                  <a:pt x="3219505" y="1614318"/>
                  <a:pt x="2280271" y="2553552"/>
                  <a:pt x="1121668" y="2553552"/>
                </a:cubicBezTo>
                <a:cubicBezTo>
                  <a:pt x="759605" y="2553552"/>
                  <a:pt x="418964" y="2461830"/>
                  <a:pt x="121715" y="2300354"/>
                </a:cubicBezTo>
                <a:lnTo>
                  <a:pt x="0" y="2226411"/>
                </a:ln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28433FE-4052-43B3-3F9D-619E0B13BB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865" y="136525"/>
            <a:ext cx="1935439" cy="1935439"/>
          </a:xfrm>
          <a:prstGeom prst="rect">
            <a:avLst/>
          </a:prstGeom>
        </p:spPr>
      </p:pic>
      <p:sp>
        <p:nvSpPr>
          <p:cNvPr id="25" name="Oval 24">
            <a:extLst>
              <a:ext uri="{FF2B5EF4-FFF2-40B4-BE49-F238E27FC236}">
                <a16:creationId xmlns:a16="http://schemas.microsoft.com/office/drawing/2014/main" id="{7400EEA6-B330-4DBC-A821-469627E96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7433" y="118885"/>
            <a:ext cx="2501404" cy="2501404"/>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D51E7058-FEA9-872D-13DC-089C85F714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7324" y="598776"/>
            <a:ext cx="1541622" cy="1541622"/>
          </a:xfrm>
          <a:prstGeom prst="rect">
            <a:avLst/>
          </a:prstGeom>
        </p:spPr>
      </p:pic>
      <p:sp>
        <p:nvSpPr>
          <p:cNvPr id="3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69269" y="2905060"/>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34" name="Oval 33">
            <a:extLst>
              <a:ext uri="{FF2B5EF4-FFF2-40B4-BE49-F238E27FC236}">
                <a16:creationId xmlns:a16="http://schemas.microsoft.com/office/drawing/2014/main" id="{5EF6BFFD-743B-47E9-AC55-ACA07581F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5236" y="2756813"/>
            <a:ext cx="2339616" cy="2339616"/>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8D3BEFDA-0C8B-4C24-AF49-B7E58C98D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56811"/>
            <a:ext cx="4507268" cy="4101189"/>
          </a:xfrm>
          <a:custGeom>
            <a:avLst/>
            <a:gdLst>
              <a:gd name="connsiteX0" fmla="*/ 1188901 w 4507268"/>
              <a:gd name="connsiteY0" fmla="*/ 0 h 4101189"/>
              <a:gd name="connsiteX1" fmla="*/ 4507268 w 4507268"/>
              <a:gd name="connsiteY1" fmla="*/ 3318367 h 4101189"/>
              <a:gd name="connsiteX2" fmla="*/ 4439851 w 4507268"/>
              <a:gd name="connsiteY2" fmla="*/ 3987135 h 4101189"/>
              <a:gd name="connsiteX3" fmla="*/ 4410525 w 4507268"/>
              <a:gd name="connsiteY3" fmla="*/ 4101189 h 4101189"/>
              <a:gd name="connsiteX4" fmla="*/ 0 w 4507268"/>
              <a:gd name="connsiteY4" fmla="*/ 4101189 h 4101189"/>
              <a:gd name="connsiteX5" fmla="*/ 0 w 4507268"/>
              <a:gd name="connsiteY5" fmla="*/ 221283 h 4101189"/>
              <a:gd name="connsiteX6" fmla="*/ 47936 w 4507268"/>
              <a:gd name="connsiteY6" fmla="*/ 201358 h 4101189"/>
              <a:gd name="connsiteX7" fmla="*/ 1188901 w 4507268"/>
              <a:gd name="connsiteY7" fmla="*/ 0 h 4101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7268" h="4101189">
                <a:moveTo>
                  <a:pt x="1188901" y="0"/>
                </a:moveTo>
                <a:cubicBezTo>
                  <a:pt x="3021585" y="0"/>
                  <a:pt x="4507268" y="1485684"/>
                  <a:pt x="4507268" y="3318367"/>
                </a:cubicBezTo>
                <a:cubicBezTo>
                  <a:pt x="4507268" y="3547453"/>
                  <a:pt x="4484055" y="3771117"/>
                  <a:pt x="4439851" y="3987135"/>
                </a:cubicBezTo>
                <a:lnTo>
                  <a:pt x="4410525" y="4101189"/>
                </a:lnTo>
                <a:lnTo>
                  <a:pt x="0" y="4101189"/>
                </a:lnTo>
                <a:lnTo>
                  <a:pt x="0" y="221283"/>
                </a:lnTo>
                <a:lnTo>
                  <a:pt x="47936" y="201358"/>
                </a:lnTo>
                <a:cubicBezTo>
                  <a:pt x="403707" y="71093"/>
                  <a:pt x="788002" y="0"/>
                  <a:pt x="1188901" y="0"/>
                </a:cubicBezTo>
                <a:close/>
              </a:path>
            </a:pathLst>
          </a:cu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8065" y="554476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solidFill>
                <a:schemeClr val="tx1">
                  <a:alpha val="60000"/>
                </a:schemeClr>
              </a:solidFill>
            </a:endParaRPr>
          </a:p>
        </p:txBody>
      </p:sp>
      <p:sp>
        <p:nvSpPr>
          <p:cNvPr id="5" name="Text Placeholder 23">
            <a:extLst>
              <a:ext uri="{FF2B5EF4-FFF2-40B4-BE49-F238E27FC236}">
                <a16:creationId xmlns:a16="http://schemas.microsoft.com/office/drawing/2014/main" id="{ED8FEA07-8F9A-B2A9-0C90-7CD19CD7BD34}"/>
              </a:ext>
            </a:extLst>
          </p:cNvPr>
          <p:cNvSpPr txBox="1">
            <a:spLocks/>
          </p:cNvSpPr>
          <p:nvPr/>
        </p:nvSpPr>
        <p:spPr>
          <a:xfrm>
            <a:off x="6616271" y="1507535"/>
            <a:ext cx="4743180" cy="5025368"/>
          </a:xfrm>
          <a:prstGeom prst="rect">
            <a:avLst/>
          </a:prstGeom>
        </p:spPr>
        <p:txBody>
          <a:bodyPr vert="horz" lIns="91440" tIns="45720" rIns="91440" bIns="45720" rtlCol="0" anchor="t">
            <a:normAutofit fontScale="70000" lnSpcReduction="20000"/>
          </a:bodyPr>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indent="-228600" defTabSz="914400">
              <a:lnSpc>
                <a:spcPct val="90000"/>
              </a:lnSpc>
              <a:buFont typeface="Arial" panose="020B0604020202020204" pitchFamily="34" charset="0"/>
              <a:buChar char="•"/>
            </a:pPr>
            <a:endParaRPr lang="en-US" sz="2000" b="0" dirty="0">
              <a:solidFill>
                <a:schemeClr val="tx1">
                  <a:alpha val="80000"/>
                </a:schemeClr>
              </a:solidFill>
              <a:latin typeface="+mn-lt"/>
            </a:endParaRPr>
          </a:p>
          <a:p>
            <a:pPr indent="-228600" defTabSz="914400">
              <a:lnSpc>
                <a:spcPct val="90000"/>
              </a:lnSpc>
              <a:buFont typeface="Arial" panose="020B0604020202020204" pitchFamily="34" charset="0"/>
              <a:buChar char="•"/>
            </a:pPr>
            <a:r>
              <a:rPr lang="en-US" sz="2000" b="0" dirty="0">
                <a:solidFill>
                  <a:schemeClr val="tx1">
                    <a:alpha val="80000"/>
                  </a:schemeClr>
                </a:solidFill>
                <a:latin typeface="+mn-lt"/>
              </a:rPr>
              <a:t>Evaluation of the Minimax algorithm with Alpha-beta pruning can be based on several factors, including:</a:t>
            </a:r>
            <a:endParaRPr lang="en-US" sz="2000" b="0">
              <a:solidFill>
                <a:schemeClr val="tx1">
                  <a:alpha val="80000"/>
                </a:schemeClr>
              </a:solidFill>
              <a:latin typeface="+mn-lt"/>
              <a:ea typeface="Calibri"/>
              <a:cs typeface="Calibri"/>
            </a:endParaRPr>
          </a:p>
          <a:p>
            <a:pPr indent="-228600" defTabSz="914400">
              <a:lnSpc>
                <a:spcPct val="90000"/>
              </a:lnSpc>
              <a:buFont typeface="Arial" panose="020B0604020202020204" pitchFamily="34" charset="0"/>
              <a:buChar char="•"/>
            </a:pPr>
            <a:r>
              <a:rPr lang="en-US" sz="2000" b="0" dirty="0">
                <a:solidFill>
                  <a:schemeClr val="tx1">
                    <a:alpha val="80000"/>
                  </a:schemeClr>
                </a:solidFill>
                <a:latin typeface="+mn-lt"/>
              </a:rPr>
              <a:t>Efficiency: The algorithm should be able to evaluate a large number of moves in a short amount of time to ensure that the AI agent is making optimal moves efficiently. The efficiency of the algorithm can be measured in terms of the average time taken by the AI agent to make a move and the number of moves it evaluates in a given time.</a:t>
            </a:r>
            <a:endParaRPr lang="en-US" sz="2000" b="0" dirty="0">
              <a:solidFill>
                <a:schemeClr val="tx1">
                  <a:alpha val="80000"/>
                </a:schemeClr>
              </a:solidFill>
              <a:latin typeface="+mn-lt"/>
              <a:ea typeface="Calibri"/>
              <a:cs typeface="Calibri"/>
            </a:endParaRPr>
          </a:p>
          <a:p>
            <a:pPr indent="-228600" defTabSz="914400">
              <a:lnSpc>
                <a:spcPct val="90000"/>
              </a:lnSpc>
              <a:buFont typeface="Arial" panose="020B0604020202020204" pitchFamily="34" charset="0"/>
              <a:buChar char="•"/>
            </a:pPr>
            <a:r>
              <a:rPr lang="en-US" sz="2000" b="0" dirty="0">
                <a:solidFill>
                  <a:schemeClr val="tx1">
                    <a:alpha val="80000"/>
                  </a:schemeClr>
                </a:solidFill>
                <a:latin typeface="+mn-lt"/>
              </a:rPr>
              <a:t>Accuracy: The algorithm should be able to accurately predict the opponent's next move and select the optimal move for the AI agent. The accuracy of the algorithm can be measured in terms of the number of times the AI agent wins or minimizes losses against the opponent. </a:t>
            </a:r>
            <a:endParaRPr lang="en-US" sz="2000" b="0" dirty="0">
              <a:solidFill>
                <a:schemeClr val="tx1">
                  <a:alpha val="80000"/>
                </a:schemeClr>
              </a:solidFill>
              <a:latin typeface="+mn-lt"/>
              <a:ea typeface="Calibri"/>
              <a:cs typeface="Calibri"/>
            </a:endParaRPr>
          </a:p>
          <a:p>
            <a:pPr indent="-228600" defTabSz="914400">
              <a:lnSpc>
                <a:spcPct val="90000"/>
              </a:lnSpc>
              <a:buFont typeface="Arial" panose="020B0604020202020204" pitchFamily="34" charset="0"/>
              <a:buChar char="•"/>
            </a:pPr>
            <a:r>
              <a:rPr lang="en-US" sz="2000" b="0" dirty="0">
                <a:solidFill>
                  <a:schemeClr val="tx1">
                    <a:alpha val="80000"/>
                  </a:schemeClr>
                </a:solidFill>
                <a:latin typeface="+mn-lt"/>
              </a:rPr>
              <a:t>Complexity of the game: Checkers is a game with a moderate level of complexity, with a relatively low branching. Hence, the Minimax algorithm with Alpha-beta pruning should be able to evaluate all possible moves in a reasonable amount of time.</a:t>
            </a:r>
            <a:endParaRPr lang="en-US" sz="2000" b="0" dirty="0">
              <a:solidFill>
                <a:schemeClr val="tx1">
                  <a:alpha val="80000"/>
                </a:schemeClr>
              </a:solidFill>
              <a:latin typeface="+mn-lt"/>
              <a:ea typeface="Calibri"/>
              <a:cs typeface="Calibri"/>
            </a:endParaRPr>
          </a:p>
          <a:p>
            <a:pPr indent="-228600" defTabSz="914400">
              <a:lnSpc>
                <a:spcPct val="90000"/>
              </a:lnSpc>
              <a:buFont typeface="Arial" panose="020B0604020202020204" pitchFamily="34" charset="0"/>
              <a:buChar char="•"/>
            </a:pPr>
            <a:r>
              <a:rPr lang="en-US" sz="2000" b="0" dirty="0">
                <a:solidFill>
                  <a:schemeClr val="tx1">
                    <a:alpha val="80000"/>
                  </a:schemeClr>
                </a:solidFill>
                <a:latin typeface="+mn-lt"/>
              </a:rPr>
              <a:t>Size of the search space: The search space in checkers is relatively small compared to other games, but it still requires evaluating a large number of possible moves. The Alpha-beta pruning technique can be used to reduce the size of the search space and improve the efficiency of the algorithm. </a:t>
            </a:r>
            <a:endParaRPr lang="en-US" sz="2000" dirty="0">
              <a:solidFill>
                <a:schemeClr val="tx1">
                  <a:alpha val="80000"/>
                </a:schemeClr>
              </a:solidFill>
              <a:latin typeface="+mn-lt"/>
              <a:ea typeface="Calibri"/>
              <a:cs typeface="Calibri"/>
            </a:endParaRPr>
          </a:p>
          <a:p>
            <a:pPr indent="-228600" defTabSz="914400">
              <a:lnSpc>
                <a:spcPct val="90000"/>
              </a:lnSpc>
              <a:buFont typeface="Arial" panose="020B0604020202020204" pitchFamily="34" charset="0"/>
              <a:buChar char="•"/>
            </a:pPr>
            <a:endParaRPr lang="en-US" sz="2000" dirty="0">
              <a:solidFill>
                <a:schemeClr val="tx1">
                  <a:alpha val="80000"/>
                </a:schemeClr>
              </a:solidFill>
              <a:latin typeface="+mn-lt"/>
              <a:ea typeface="Calibri"/>
              <a:cs typeface="Calibri"/>
            </a:endParaRPr>
          </a:p>
          <a:p>
            <a:pPr lvl="1" indent="-228600" defTabSz="914400">
              <a:lnSpc>
                <a:spcPct val="90000"/>
              </a:lnSpc>
              <a:buFont typeface="Arial" panose="020B0604020202020204" pitchFamily="34" charset="0"/>
              <a:buChar char="•"/>
            </a:pPr>
            <a:endParaRPr lang="en-US" sz="2000" dirty="0">
              <a:solidFill>
                <a:schemeClr val="tx1">
                  <a:alpha val="80000"/>
                </a:schemeClr>
              </a:solidFill>
              <a:latin typeface="+mn-lt"/>
              <a:ea typeface="Calibri"/>
              <a:cs typeface="Calibri"/>
            </a:endParaRPr>
          </a:p>
        </p:txBody>
      </p:sp>
      <p:pic>
        <p:nvPicPr>
          <p:cNvPr id="8" name="Graphic 7">
            <a:extLst>
              <a:ext uri="{FF2B5EF4-FFF2-40B4-BE49-F238E27FC236}">
                <a16:creationId xmlns:a16="http://schemas.microsoft.com/office/drawing/2014/main" id="{E5033645-E240-52E5-9D2E-8CDE5A10EB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865" y="3659227"/>
            <a:ext cx="2961232" cy="2961232"/>
          </a:xfrm>
          <a:prstGeom prst="rect">
            <a:avLst/>
          </a:prstGeom>
        </p:spPr>
      </p:pic>
      <p:pic>
        <p:nvPicPr>
          <p:cNvPr id="2" name="Graphic 1">
            <a:extLst>
              <a:ext uri="{FF2B5EF4-FFF2-40B4-BE49-F238E27FC236}">
                <a16:creationId xmlns:a16="http://schemas.microsoft.com/office/drawing/2014/main" id="{9C5736A8-B125-AB71-169B-5DF93B807B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088" y="3205665"/>
            <a:ext cx="1441912" cy="1441912"/>
          </a:xfrm>
          <a:prstGeom prst="rect">
            <a:avLst/>
          </a:prstGeom>
        </p:spPr>
      </p:pic>
      <p:sp>
        <p:nvSpPr>
          <p:cNvPr id="3" name="Slide Number Placeholder 2">
            <a:extLst>
              <a:ext uri="{FF2B5EF4-FFF2-40B4-BE49-F238E27FC236}">
                <a16:creationId xmlns:a16="http://schemas.microsoft.com/office/drawing/2014/main" id="{4C1F1675-59A3-AD45-A714-24445DDA6B46}"/>
              </a:ext>
            </a:extLst>
          </p:cNvPr>
          <p:cNvSpPr>
            <a:spLocks noGrp="1"/>
          </p:cNvSpPr>
          <p:nvPr>
            <p:ph type="sldNum" sz="quarter" idx="10"/>
          </p:nvPr>
        </p:nvSpPr>
        <p:spPr>
          <a:xfrm>
            <a:off x="8610600" y="6356350"/>
            <a:ext cx="2743200" cy="365125"/>
          </a:xfrm>
        </p:spPr>
        <p:txBody>
          <a:bodyPr vert="horz" lIns="91440" tIns="45720" rIns="91440" bIns="45720" rtlCol="0" anchor="ctr">
            <a:normAutofit/>
          </a:bodyPr>
          <a:lstStyle/>
          <a:p>
            <a:pPr>
              <a:spcAft>
                <a:spcPts val="600"/>
              </a:spcAft>
            </a:pPr>
            <a:fld id="{91D568E7-61F5-D04E-995D-81EF41C01A2A}" type="slidenum">
              <a:rPr lang="en-US">
                <a:solidFill>
                  <a:schemeClr val="tx1">
                    <a:alpha val="60000"/>
                  </a:schemeClr>
                </a:solidFill>
              </a:rPr>
              <a:pPr>
                <a:spcAft>
                  <a:spcPts val="600"/>
                </a:spcAft>
              </a:pPr>
              <a:t>20</a:t>
            </a:fld>
            <a:endParaRPr lang="en-US">
              <a:solidFill>
                <a:schemeClr val="tx1">
                  <a:alpha val="60000"/>
                </a:schemeClr>
              </a:solidFill>
            </a:endParaRPr>
          </a:p>
        </p:txBody>
      </p:sp>
      <p:cxnSp>
        <p:nvCxnSpPr>
          <p:cNvPr id="40" name="Straight Connector 39">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9" name="Text Placeholder 23">
            <a:extLst>
              <a:ext uri="{FF2B5EF4-FFF2-40B4-BE49-F238E27FC236}">
                <a16:creationId xmlns:a16="http://schemas.microsoft.com/office/drawing/2014/main" id="{36A586F2-33E5-43D1-AA92-C49B9A3D8E67}"/>
              </a:ext>
            </a:extLst>
          </p:cNvPr>
          <p:cNvSpPr txBox="1">
            <a:spLocks/>
          </p:cNvSpPr>
          <p:nvPr/>
        </p:nvSpPr>
        <p:spPr>
          <a:xfrm>
            <a:off x="883367" y="2737838"/>
            <a:ext cx="1261932" cy="508228"/>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defTabSz="914310"/>
            <a:endParaRPr lang="en-GB" sz="1800">
              <a:solidFill>
                <a:srgbClr val="262836"/>
              </a:solidFill>
              <a:latin typeface="Helvetica Now Text"/>
            </a:endParaRPr>
          </a:p>
          <a:p>
            <a:pPr lvl="1" defTabSz="914310"/>
            <a:endParaRPr lang="en-GB" sz="1200">
              <a:solidFill>
                <a:srgbClr val="000000"/>
              </a:solidFill>
            </a:endParaRPr>
          </a:p>
        </p:txBody>
      </p:sp>
      <p:sp>
        <p:nvSpPr>
          <p:cNvPr id="9" name="Text Placeholder 23">
            <a:extLst>
              <a:ext uri="{FF2B5EF4-FFF2-40B4-BE49-F238E27FC236}">
                <a16:creationId xmlns:a16="http://schemas.microsoft.com/office/drawing/2014/main" id="{FDCC315E-EEFF-E239-56AF-CF397EA5C582}"/>
              </a:ext>
            </a:extLst>
          </p:cNvPr>
          <p:cNvSpPr txBox="1">
            <a:spLocks/>
          </p:cNvSpPr>
          <p:nvPr/>
        </p:nvSpPr>
        <p:spPr>
          <a:xfrm>
            <a:off x="2475011" y="2838986"/>
            <a:ext cx="1039631" cy="1210498"/>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914310"/>
            <a:r>
              <a:rPr lang="en-GB" sz="1800" dirty="0">
                <a:solidFill>
                  <a:srgbClr val="262836"/>
                </a:solidFill>
                <a:latin typeface="Helvetica Now Text"/>
              </a:rPr>
              <a:t> </a:t>
            </a:r>
            <a:endParaRPr lang="en-GB" sz="1100" b="0" dirty="0">
              <a:solidFill>
                <a:srgbClr val="262836"/>
              </a:solidFill>
              <a:latin typeface="Helvetica Now Text"/>
            </a:endParaRPr>
          </a:p>
          <a:p>
            <a:pPr defTabSz="914310"/>
            <a:endParaRPr lang="en-GB" sz="1800" dirty="0">
              <a:solidFill>
                <a:srgbClr val="262836"/>
              </a:solidFill>
              <a:latin typeface="Helvetica Now Text"/>
            </a:endParaRPr>
          </a:p>
          <a:p>
            <a:pPr algn="ctr" defTabSz="914310"/>
            <a:endParaRPr lang="en-US" sz="1800" dirty="0"/>
          </a:p>
          <a:p>
            <a:pPr lvl="1" defTabSz="914310"/>
            <a:endParaRPr lang="en-GB" sz="1200" dirty="0">
              <a:solidFill>
                <a:srgbClr val="000000"/>
              </a:solidFill>
              <a:latin typeface="Helvetica Now Text"/>
            </a:endParaRPr>
          </a:p>
        </p:txBody>
      </p:sp>
    </p:spTree>
    <p:extLst>
      <p:ext uri="{BB962C8B-B14F-4D97-AF65-F5344CB8AC3E}">
        <p14:creationId xmlns:p14="http://schemas.microsoft.com/office/powerpoint/2010/main" val="1246421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CA32A-D078-A02D-5EB2-E7D2DCE5CE43}"/>
              </a:ext>
            </a:extLst>
          </p:cNvPr>
          <p:cNvSpPr>
            <a:spLocks noGrp="1"/>
          </p:cNvSpPr>
          <p:nvPr>
            <p:ph type="title"/>
          </p:nvPr>
        </p:nvSpPr>
        <p:spPr/>
        <p:txBody>
          <a:bodyPr/>
          <a:lstStyle/>
          <a:p>
            <a:endParaRPr lang="en-US"/>
          </a:p>
        </p:txBody>
      </p:sp>
      <p:pic>
        <p:nvPicPr>
          <p:cNvPr id="4" name="Content Placeholder 3" descr="A blue and white box with text&#10;&#10;Description automatically generated">
            <a:extLst>
              <a:ext uri="{FF2B5EF4-FFF2-40B4-BE49-F238E27FC236}">
                <a16:creationId xmlns:a16="http://schemas.microsoft.com/office/drawing/2014/main" id="{B170FB72-FB6F-4049-1C09-DB3E47F51A7E}"/>
              </a:ext>
            </a:extLst>
          </p:cNvPr>
          <p:cNvPicPr>
            <a:picLocks noGrp="1" noChangeAspect="1"/>
          </p:cNvPicPr>
          <p:nvPr>
            <p:ph idx="1"/>
          </p:nvPr>
        </p:nvPicPr>
        <p:blipFill>
          <a:blip r:embed="rId2"/>
          <a:stretch>
            <a:fillRect/>
          </a:stretch>
        </p:blipFill>
        <p:spPr>
          <a:xfrm>
            <a:off x="774137" y="662267"/>
            <a:ext cx="10585558" cy="5950955"/>
          </a:xfrm>
        </p:spPr>
      </p:pic>
    </p:spTree>
    <p:extLst>
      <p:ext uri="{BB962C8B-B14F-4D97-AF65-F5344CB8AC3E}">
        <p14:creationId xmlns:p14="http://schemas.microsoft.com/office/powerpoint/2010/main" val="3514254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Isosceles Triangle 3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C1F1675-59A3-AD45-A714-24445DDA6B46}"/>
              </a:ext>
            </a:extLst>
          </p:cNvPr>
          <p:cNvSpPr>
            <a:spLocks/>
          </p:cNvSpPr>
          <p:nvPr/>
        </p:nvSpPr>
        <p:spPr>
          <a:xfrm>
            <a:off x="10752848" y="5878574"/>
            <a:ext cx="371534" cy="335958"/>
          </a:xfrm>
          <a:prstGeom prst="rect">
            <a:avLst/>
          </a:prstGeom>
        </p:spPr>
        <p:txBody>
          <a:bodyPr/>
          <a:lstStyle/>
          <a:p>
            <a:pPr defTabSz="841165">
              <a:spcAft>
                <a:spcPts val="600"/>
              </a:spcAft>
            </a:pPr>
            <a:fld id="{91D568E7-61F5-D04E-995D-81EF41C01A2A}" type="slidenum">
              <a:rPr lang="en-GB" sz="1656" kern="1200">
                <a:solidFill>
                  <a:srgbClr val="000000"/>
                </a:solidFill>
                <a:latin typeface="+mn-lt"/>
                <a:ea typeface="+mn-ea"/>
                <a:cs typeface="+mn-cs"/>
              </a:rPr>
              <a:pPr defTabSz="841165">
                <a:spcAft>
                  <a:spcPts val="600"/>
                </a:spcAft>
              </a:pPr>
              <a:t>4</a:t>
            </a:fld>
            <a:endParaRPr lang="en-GB">
              <a:solidFill>
                <a:srgbClr val="000000"/>
              </a:solidFill>
            </a:endParaRPr>
          </a:p>
        </p:txBody>
      </p:sp>
      <p:sp>
        <p:nvSpPr>
          <p:cNvPr id="19" name="Text Placeholder 23">
            <a:extLst>
              <a:ext uri="{FF2B5EF4-FFF2-40B4-BE49-F238E27FC236}">
                <a16:creationId xmlns:a16="http://schemas.microsoft.com/office/drawing/2014/main" id="{36A586F2-33E5-43D1-AA92-C49B9A3D8E67}"/>
              </a:ext>
            </a:extLst>
          </p:cNvPr>
          <p:cNvSpPr txBox="1">
            <a:spLocks/>
          </p:cNvSpPr>
          <p:nvPr/>
        </p:nvSpPr>
        <p:spPr>
          <a:xfrm>
            <a:off x="1067618" y="2636713"/>
            <a:ext cx="1161203" cy="467660"/>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defTabSz="841165">
              <a:spcAft>
                <a:spcPts val="1288"/>
              </a:spcAft>
            </a:pPr>
            <a:endParaRPr lang="en-GB" sz="1656" b="1" i="0" kern="1200">
              <a:solidFill>
                <a:srgbClr val="262836"/>
              </a:solidFill>
              <a:latin typeface="Helvetica Now Text"/>
              <a:ea typeface="+mn-ea"/>
              <a:cs typeface="+mn-cs"/>
            </a:endParaRPr>
          </a:p>
          <a:p>
            <a:pPr lvl="1" defTabSz="914310"/>
            <a:endParaRPr lang="en-GB" sz="1200">
              <a:solidFill>
                <a:srgbClr val="000000"/>
              </a:solidFill>
            </a:endParaRPr>
          </a:p>
        </p:txBody>
      </p:sp>
      <p:sp>
        <p:nvSpPr>
          <p:cNvPr id="7" name="TextBox 6">
            <a:extLst>
              <a:ext uri="{FF2B5EF4-FFF2-40B4-BE49-F238E27FC236}">
                <a16:creationId xmlns:a16="http://schemas.microsoft.com/office/drawing/2014/main" id="{98463072-3D6A-488D-E3B6-8B473E93CF6F}"/>
              </a:ext>
            </a:extLst>
          </p:cNvPr>
          <p:cNvSpPr txBox="1"/>
          <p:nvPr/>
        </p:nvSpPr>
        <p:spPr>
          <a:xfrm>
            <a:off x="1146148" y="643467"/>
            <a:ext cx="4474758" cy="4836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841248">
              <a:lnSpc>
                <a:spcPct val="117000"/>
              </a:lnSpc>
              <a:spcAft>
                <a:spcPts val="920"/>
              </a:spcAft>
            </a:pPr>
            <a:r>
              <a:rPr lang="en-US" sz="2944" b="1" kern="1200">
                <a:solidFill>
                  <a:srgbClr val="262836"/>
                </a:solidFill>
                <a:latin typeface="Helvetica Now Text" panose="020B0504030202020204" pitchFamily="34" charset="77"/>
                <a:ea typeface="+mn-ea"/>
                <a:cs typeface="+mn-cs"/>
              </a:rPr>
              <a:t>Deliverables </a:t>
            </a:r>
            <a:endParaRPr lang="en-US" sz="3200" b="1">
              <a:solidFill>
                <a:srgbClr val="262836"/>
              </a:solidFill>
              <a:latin typeface="Helvetica Now Text" panose="020B0504030202020204" pitchFamily="34" charset="77"/>
            </a:endParaRPr>
          </a:p>
        </p:txBody>
      </p:sp>
      <p:sp>
        <p:nvSpPr>
          <p:cNvPr id="5" name="Text Placeholder 23">
            <a:extLst>
              <a:ext uri="{FF2B5EF4-FFF2-40B4-BE49-F238E27FC236}">
                <a16:creationId xmlns:a16="http://schemas.microsoft.com/office/drawing/2014/main" id="{ED8FEA07-8F9A-B2A9-0C90-7CD19CD7BD34}"/>
              </a:ext>
            </a:extLst>
          </p:cNvPr>
          <p:cNvSpPr txBox="1">
            <a:spLocks/>
          </p:cNvSpPr>
          <p:nvPr/>
        </p:nvSpPr>
        <p:spPr>
          <a:xfrm>
            <a:off x="2228821" y="1396124"/>
            <a:ext cx="3648384" cy="1396675"/>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841165">
              <a:spcAft>
                <a:spcPts val="1288"/>
              </a:spcAft>
            </a:pPr>
            <a:r>
              <a:rPr lang="en-GB" sz="1656" b="1" i="0" kern="1200">
                <a:solidFill>
                  <a:srgbClr val="262836"/>
                </a:solidFill>
                <a:latin typeface="Helvetica Now Text"/>
                <a:ea typeface="+mn-ea"/>
                <a:cs typeface="+mn-cs"/>
              </a:rPr>
              <a:t> </a:t>
            </a:r>
            <a:endParaRPr lang="en-GB" sz="1012" b="0" i="0" kern="1200">
              <a:solidFill>
                <a:srgbClr val="262836"/>
              </a:solidFill>
              <a:latin typeface="Helvetica Now Text"/>
              <a:ea typeface="+mn-ea"/>
              <a:cs typeface="+mn-cs"/>
            </a:endParaRPr>
          </a:p>
          <a:p>
            <a:pPr defTabSz="841165">
              <a:spcAft>
                <a:spcPts val="1288"/>
              </a:spcAft>
            </a:pPr>
            <a:r>
              <a:rPr lang="en-GB" sz="1656" b="0" i="0" kern="1200">
                <a:solidFill>
                  <a:srgbClr val="262836"/>
                </a:solidFill>
                <a:latin typeface="Helvetica Now Text"/>
                <a:ea typeface="+mn-ea"/>
                <a:cs typeface="+mn-cs"/>
              </a:rPr>
              <a:t>Source code for the Checkers Game</a:t>
            </a:r>
            <a:endParaRPr lang="en-GB" sz="1656" b="1" i="0" kern="1200">
              <a:solidFill>
                <a:srgbClr val="262836"/>
              </a:solidFill>
              <a:latin typeface="Helvetica Now Text"/>
              <a:ea typeface="+mn-ea"/>
              <a:cs typeface="+mn-cs"/>
            </a:endParaRPr>
          </a:p>
          <a:p>
            <a:pPr algn="ctr" defTabSz="841165">
              <a:spcAft>
                <a:spcPts val="1288"/>
              </a:spcAft>
            </a:pPr>
            <a:endParaRPr lang="en-GB" sz="1656" b="1" i="0" kern="1200">
              <a:solidFill>
                <a:srgbClr val="262836"/>
              </a:solidFill>
              <a:latin typeface="Helvetica Now Text"/>
              <a:ea typeface="+mn-ea"/>
              <a:cs typeface="+mn-cs"/>
            </a:endParaRPr>
          </a:p>
          <a:p>
            <a:pPr algn="ctr" defTabSz="841165">
              <a:spcAft>
                <a:spcPts val="1288"/>
              </a:spcAft>
            </a:pPr>
            <a:endParaRPr lang="en-US" sz="1656" b="1" i="0" kern="1200">
              <a:solidFill>
                <a:schemeClr val="tx1"/>
              </a:solidFill>
              <a:latin typeface="Helvetica Now Text" panose="020B0504030202020204" pitchFamily="34" charset="77"/>
              <a:ea typeface="+mn-ea"/>
              <a:cs typeface="+mn-cs"/>
            </a:endParaRPr>
          </a:p>
          <a:p>
            <a:pPr lvl="1" defTabSz="914310"/>
            <a:endParaRPr lang="en-GB" sz="1200" dirty="0">
              <a:solidFill>
                <a:srgbClr val="000000"/>
              </a:solidFill>
              <a:latin typeface="Helvetica Now Text"/>
            </a:endParaRPr>
          </a:p>
        </p:txBody>
      </p:sp>
      <p:sp>
        <p:nvSpPr>
          <p:cNvPr id="9" name="Text Placeholder 23">
            <a:extLst>
              <a:ext uri="{FF2B5EF4-FFF2-40B4-BE49-F238E27FC236}">
                <a16:creationId xmlns:a16="http://schemas.microsoft.com/office/drawing/2014/main" id="{FDCC315E-EEFF-E239-56AF-CF397EA5C582}"/>
              </a:ext>
            </a:extLst>
          </p:cNvPr>
          <p:cNvSpPr txBox="1">
            <a:spLocks/>
          </p:cNvSpPr>
          <p:nvPr/>
        </p:nvSpPr>
        <p:spPr>
          <a:xfrm>
            <a:off x="2532215" y="2729788"/>
            <a:ext cx="956646" cy="1113874"/>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841165">
              <a:spcAft>
                <a:spcPts val="1288"/>
              </a:spcAft>
            </a:pPr>
            <a:r>
              <a:rPr lang="en-GB" sz="1656" b="1" i="0" kern="1200">
                <a:solidFill>
                  <a:srgbClr val="262836"/>
                </a:solidFill>
                <a:latin typeface="Helvetica Now Text"/>
                <a:ea typeface="+mn-ea"/>
                <a:cs typeface="+mn-cs"/>
              </a:rPr>
              <a:t> </a:t>
            </a:r>
            <a:endParaRPr lang="en-GB" sz="1012" b="0" i="0" kern="1200">
              <a:solidFill>
                <a:srgbClr val="262836"/>
              </a:solidFill>
              <a:latin typeface="Helvetica Now Text"/>
              <a:ea typeface="+mn-ea"/>
              <a:cs typeface="+mn-cs"/>
            </a:endParaRPr>
          </a:p>
          <a:p>
            <a:pPr defTabSz="841165">
              <a:spcAft>
                <a:spcPts val="1288"/>
              </a:spcAft>
            </a:pPr>
            <a:endParaRPr lang="en-GB" sz="1656" b="1" i="0" kern="1200">
              <a:solidFill>
                <a:srgbClr val="262836"/>
              </a:solidFill>
              <a:latin typeface="Helvetica Now Text"/>
              <a:ea typeface="+mn-ea"/>
              <a:cs typeface="+mn-cs"/>
            </a:endParaRPr>
          </a:p>
          <a:p>
            <a:pPr algn="ctr" defTabSz="841165">
              <a:spcAft>
                <a:spcPts val="1288"/>
              </a:spcAft>
            </a:pPr>
            <a:endParaRPr lang="en-US" sz="1656" b="1" i="0" kern="1200">
              <a:solidFill>
                <a:schemeClr val="tx1"/>
              </a:solidFill>
              <a:latin typeface="Helvetica Now Text" panose="020B0504030202020204" pitchFamily="34" charset="77"/>
              <a:ea typeface="+mn-ea"/>
              <a:cs typeface="+mn-cs"/>
            </a:endParaRPr>
          </a:p>
          <a:p>
            <a:pPr lvl="1" defTabSz="914310"/>
            <a:endParaRPr lang="en-GB" sz="1200" dirty="0">
              <a:solidFill>
                <a:srgbClr val="000000"/>
              </a:solidFill>
              <a:latin typeface="Helvetica Now Text"/>
            </a:endParaRPr>
          </a:p>
        </p:txBody>
      </p:sp>
      <p:pic>
        <p:nvPicPr>
          <p:cNvPr id="14" name="Graphic 13" descr="Address Book outline">
            <a:extLst>
              <a:ext uri="{FF2B5EF4-FFF2-40B4-BE49-F238E27FC236}">
                <a16:creationId xmlns:a16="http://schemas.microsoft.com/office/drawing/2014/main" id="{432BECDB-4F1F-BB4A-45B4-9FA7EA1FDA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8835" y="2686549"/>
            <a:ext cx="841411" cy="841411"/>
          </a:xfrm>
          <a:prstGeom prst="rect">
            <a:avLst/>
          </a:prstGeom>
        </p:spPr>
      </p:pic>
      <p:pic>
        <p:nvPicPr>
          <p:cNvPr id="6" name="Graphic 5" descr="Programmer male with solid fill">
            <a:extLst>
              <a:ext uri="{FF2B5EF4-FFF2-40B4-BE49-F238E27FC236}">
                <a16:creationId xmlns:a16="http://schemas.microsoft.com/office/drawing/2014/main" id="{ED7208CF-13C3-BD61-BA84-5B5A7758533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1189" y="1396124"/>
            <a:ext cx="841411" cy="841411"/>
          </a:xfrm>
          <a:prstGeom prst="rect">
            <a:avLst/>
          </a:prstGeom>
        </p:spPr>
      </p:pic>
      <p:sp>
        <p:nvSpPr>
          <p:cNvPr id="15" name="Text Placeholder 23">
            <a:extLst>
              <a:ext uri="{FF2B5EF4-FFF2-40B4-BE49-F238E27FC236}">
                <a16:creationId xmlns:a16="http://schemas.microsoft.com/office/drawing/2014/main" id="{5E94D772-EFBD-4C44-E947-EA2B27E53FB3}"/>
              </a:ext>
            </a:extLst>
          </p:cNvPr>
          <p:cNvSpPr txBox="1">
            <a:spLocks/>
          </p:cNvSpPr>
          <p:nvPr/>
        </p:nvSpPr>
        <p:spPr>
          <a:xfrm>
            <a:off x="2175066" y="2283956"/>
            <a:ext cx="3661419" cy="1610191"/>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841165">
              <a:spcAft>
                <a:spcPts val="1288"/>
              </a:spcAft>
            </a:pPr>
            <a:r>
              <a:rPr lang="en-GB" sz="1656" b="1" i="0" kern="1200">
                <a:solidFill>
                  <a:srgbClr val="262836"/>
                </a:solidFill>
                <a:latin typeface="Helvetica Now Text"/>
                <a:ea typeface="+mn-ea"/>
                <a:cs typeface="+mn-cs"/>
              </a:rPr>
              <a:t> </a:t>
            </a:r>
            <a:endParaRPr lang="en-GB" sz="1012" b="0" i="0" kern="1200">
              <a:solidFill>
                <a:srgbClr val="262836"/>
              </a:solidFill>
              <a:latin typeface="Helvetica Now Text"/>
              <a:ea typeface="+mn-ea"/>
              <a:cs typeface="+mn-cs"/>
            </a:endParaRPr>
          </a:p>
          <a:p>
            <a:pPr algn="just" defTabSz="841165">
              <a:spcAft>
                <a:spcPts val="1288"/>
              </a:spcAft>
            </a:pPr>
            <a:r>
              <a:rPr lang="en-GB" sz="1656" b="0" i="0" kern="1200">
                <a:solidFill>
                  <a:srgbClr val="262836"/>
                </a:solidFill>
                <a:latin typeface="Helvetica Now Text"/>
                <a:ea typeface="+mn-ea"/>
                <a:cs typeface="+mn-cs"/>
              </a:rPr>
              <a:t>Output of the Checkers Game with the AI agent determining the best possible moves for each piece entered by the individual players</a:t>
            </a:r>
          </a:p>
          <a:p>
            <a:pPr algn="ctr" defTabSz="841165">
              <a:spcAft>
                <a:spcPts val="1288"/>
              </a:spcAft>
            </a:pPr>
            <a:endParaRPr lang="en-GB" sz="1656" b="1" i="0" kern="1200">
              <a:solidFill>
                <a:srgbClr val="262836"/>
              </a:solidFill>
              <a:latin typeface="Helvetica Now Text"/>
              <a:ea typeface="+mn-ea"/>
              <a:cs typeface="+mn-cs"/>
            </a:endParaRPr>
          </a:p>
          <a:p>
            <a:pPr algn="ctr" defTabSz="841165">
              <a:spcAft>
                <a:spcPts val="1288"/>
              </a:spcAft>
            </a:pPr>
            <a:endParaRPr lang="en-GB" sz="1656" b="1" i="0" kern="1200">
              <a:solidFill>
                <a:srgbClr val="262836"/>
              </a:solidFill>
              <a:latin typeface="Helvetica Now Text"/>
              <a:ea typeface="+mn-ea"/>
              <a:cs typeface="+mn-cs"/>
            </a:endParaRPr>
          </a:p>
          <a:p>
            <a:pPr algn="ctr" defTabSz="841165">
              <a:spcAft>
                <a:spcPts val="1288"/>
              </a:spcAft>
            </a:pPr>
            <a:endParaRPr lang="en-US" sz="1656" b="1" i="0" kern="1200">
              <a:solidFill>
                <a:schemeClr val="tx1"/>
              </a:solidFill>
              <a:latin typeface="Helvetica Now Text" panose="020B0504030202020204" pitchFamily="34" charset="77"/>
              <a:ea typeface="+mn-ea"/>
              <a:cs typeface="+mn-cs"/>
            </a:endParaRPr>
          </a:p>
          <a:p>
            <a:pPr lvl="1" defTabSz="914310"/>
            <a:endParaRPr lang="en-GB" sz="1200" dirty="0">
              <a:solidFill>
                <a:srgbClr val="000000"/>
              </a:solidFill>
              <a:latin typeface="Helvetica Now Text"/>
            </a:endParaRPr>
          </a:p>
        </p:txBody>
      </p:sp>
      <p:sp>
        <p:nvSpPr>
          <p:cNvPr id="16" name="Text Placeholder 23">
            <a:extLst>
              <a:ext uri="{FF2B5EF4-FFF2-40B4-BE49-F238E27FC236}">
                <a16:creationId xmlns:a16="http://schemas.microsoft.com/office/drawing/2014/main" id="{64C5B486-FE03-2932-06A6-D83B72C46661}"/>
              </a:ext>
            </a:extLst>
          </p:cNvPr>
          <p:cNvSpPr txBox="1">
            <a:spLocks/>
          </p:cNvSpPr>
          <p:nvPr/>
        </p:nvSpPr>
        <p:spPr>
          <a:xfrm>
            <a:off x="2228821" y="4110858"/>
            <a:ext cx="3648384" cy="1396675"/>
          </a:xfrm>
          <a:prstGeom prst="rect">
            <a:avLst/>
          </a:prstGeom>
        </p:spPr>
        <p:txBody>
          <a:bodyPr lIns="45717" tIns="22859" rIns="45717" bIns="22859" anchor="t"/>
          <a:lstStyle>
            <a:lvl1pPr marL="0" indent="0" algn="l" defTabSz="1828709" rtl="0" eaLnBrk="1" latinLnBrk="0" hangingPunct="1">
              <a:lnSpc>
                <a:spcPct val="100000"/>
              </a:lnSpc>
              <a:spcBef>
                <a:spcPts val="0"/>
              </a:spcBef>
              <a:spcAft>
                <a:spcPts val="1400"/>
              </a:spcAft>
              <a:buFont typeface="Arial" panose="020B0604020202020204" pitchFamily="34" charset="0"/>
              <a:buNone/>
              <a:tabLst/>
              <a:defRPr sz="3000" b="1" i="0" kern="1200">
                <a:solidFill>
                  <a:schemeClr val="tx1"/>
                </a:solidFill>
                <a:latin typeface="Helvetica Now Text" panose="020B0504030202020204" pitchFamily="34" charset="77"/>
                <a:ea typeface="+mn-ea"/>
                <a:cs typeface="+mn-cs"/>
              </a:defRPr>
            </a:lvl1pPr>
            <a:lvl2pPr marL="0" indent="0" algn="l" defTabSz="1828709" rtl="0" eaLnBrk="1" latinLnBrk="0" hangingPunct="1">
              <a:lnSpc>
                <a:spcPct val="117000"/>
              </a:lnSpc>
              <a:spcBef>
                <a:spcPts val="0"/>
              </a:spcBef>
              <a:spcAft>
                <a:spcPts val="1000"/>
              </a:spcAft>
              <a:buFont typeface="Arial" panose="020B0604020202020204" pitchFamily="34" charset="0"/>
              <a:buNone/>
              <a:tabLst/>
              <a:defRPr sz="2400" b="0" i="0" kern="1200">
                <a:solidFill>
                  <a:schemeClr val="tx1"/>
                </a:solidFill>
                <a:latin typeface="Helvetica Now Text" panose="020B0504030202020204" pitchFamily="34" charset="77"/>
                <a:ea typeface="+mn-ea"/>
                <a:cs typeface="+mn-cs"/>
              </a:defRPr>
            </a:lvl2pPr>
            <a:lvl3pPr marL="254000" indent="-254000" algn="l" defTabSz="1828709" rtl="0" eaLnBrk="1" latinLnBrk="0" hangingPunct="1">
              <a:lnSpc>
                <a:spcPct val="117000"/>
              </a:lnSpc>
              <a:spcBef>
                <a:spcPts val="0"/>
              </a:spcBef>
              <a:buClr>
                <a:schemeClr val="tx1"/>
              </a:buClr>
              <a:buFont typeface="Helvetica Neue Condensed Bold" panose="02000503000000020004" pitchFamily="2" charset="0"/>
              <a:buChar char="•"/>
              <a:tabLst/>
              <a:defRPr sz="2400" b="0" i="0" kern="1200">
                <a:solidFill>
                  <a:schemeClr val="tx1"/>
                </a:solidFill>
                <a:latin typeface="Helvetica Now Text" panose="020B0504030202020204" pitchFamily="34" charset="77"/>
                <a:ea typeface="+mn-ea"/>
                <a:cs typeface="+mn-cs"/>
              </a:defRPr>
            </a:lvl3pPr>
            <a:lvl4pPr marL="521208" indent="-254000" algn="l" defTabSz="1828709" rtl="0" eaLnBrk="1" latinLnBrk="0" hangingPunct="1">
              <a:lnSpc>
                <a:spcPct val="117000"/>
              </a:lnSpc>
              <a:spcBef>
                <a:spcPts val="0"/>
              </a:spcBef>
              <a:buClr>
                <a:schemeClr val="tx1"/>
              </a:buClr>
              <a:buSzPct val="80000"/>
              <a:buFont typeface="System Font Regular"/>
              <a:buChar char="○"/>
              <a:tabLst/>
              <a:defRPr sz="2400" b="0" i="0" kern="1200">
                <a:solidFill>
                  <a:schemeClr val="tx1"/>
                </a:solidFill>
                <a:latin typeface="Helvetica Now Text" panose="020B0504030202020204" pitchFamily="34" charset="77"/>
                <a:ea typeface="+mn-ea"/>
                <a:cs typeface="+mn-cs"/>
              </a:defRPr>
            </a:lvl4pPr>
            <a:lvl5pPr marL="914400" indent="-3810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5pPr>
            <a:lvl6pPr marL="1199515" indent="-266700" algn="l" defTabSz="1828709" rtl="0" eaLnBrk="1" latinLnBrk="0" hangingPunct="1">
              <a:lnSpc>
                <a:spcPct val="117000"/>
              </a:lnSpc>
              <a:spcBef>
                <a:spcPts val="0"/>
              </a:spcBef>
              <a:buClr>
                <a:schemeClr val="tx1"/>
              </a:buClr>
              <a:buFont typeface="System Font Regular"/>
              <a:buChar char="–"/>
              <a:tabLst/>
              <a:defRPr sz="2400" b="0" i="0" kern="1200">
                <a:solidFill>
                  <a:schemeClr val="tx1"/>
                </a:solidFill>
                <a:latin typeface="Helvetica Now Text" panose="020B0504030202020204" pitchFamily="34" charset="77"/>
                <a:ea typeface="+mn-ea"/>
                <a:cs typeface="+mn-cs"/>
              </a:defRPr>
            </a:lvl6pPr>
            <a:lvl7pPr marL="45720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7pPr>
            <a:lvl8pPr marL="73152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8pPr>
            <a:lvl9pPr marL="1005840" indent="-457200" algn="l" defTabSz="1828709" rtl="0" eaLnBrk="1" latinLnBrk="0" hangingPunct="1">
              <a:lnSpc>
                <a:spcPct val="117000"/>
              </a:lnSpc>
              <a:spcBef>
                <a:spcPts val="0"/>
              </a:spcBef>
              <a:buFont typeface="+mj-lt"/>
              <a:buAutoNum type="arabicPeriod"/>
              <a:tabLst/>
              <a:defRPr sz="2400" b="0" i="0" kern="1200">
                <a:solidFill>
                  <a:schemeClr val="tx1"/>
                </a:solidFill>
                <a:latin typeface="Helvetica Now Text" panose="020B0504030202020204" pitchFamily="34" charset="77"/>
                <a:ea typeface="+mn-ea"/>
                <a:cs typeface="+mn-cs"/>
              </a:defRPr>
            </a:lvl9pPr>
          </a:lstStyle>
          <a:p>
            <a:pPr algn="ctr" defTabSz="841165">
              <a:spcAft>
                <a:spcPts val="1288"/>
              </a:spcAft>
            </a:pPr>
            <a:r>
              <a:rPr lang="en-GB" sz="1656" b="1" i="0" kern="1200">
                <a:solidFill>
                  <a:srgbClr val="262836"/>
                </a:solidFill>
                <a:latin typeface="Helvetica Now Text"/>
                <a:ea typeface="+mn-ea"/>
                <a:cs typeface="+mn-cs"/>
              </a:rPr>
              <a:t> </a:t>
            </a:r>
            <a:endParaRPr lang="en-GB" sz="1012" b="0" i="0" kern="1200">
              <a:solidFill>
                <a:srgbClr val="262836"/>
              </a:solidFill>
              <a:latin typeface="Helvetica Now Text"/>
              <a:ea typeface="+mn-ea"/>
              <a:cs typeface="+mn-cs"/>
            </a:endParaRPr>
          </a:p>
          <a:p>
            <a:pPr algn="ctr" defTabSz="841165">
              <a:spcAft>
                <a:spcPts val="1288"/>
              </a:spcAft>
            </a:pPr>
            <a:r>
              <a:rPr lang="en-GB" sz="1656" b="0" i="0" kern="1200">
                <a:solidFill>
                  <a:srgbClr val="262836"/>
                </a:solidFill>
                <a:latin typeface="Helvetica Now Text"/>
                <a:ea typeface="+mn-ea"/>
                <a:cs typeface="+mn-cs"/>
              </a:rPr>
              <a:t>Project Presentation</a:t>
            </a:r>
            <a:endParaRPr lang="en-GB" sz="1656" b="1" i="0" kern="1200">
              <a:solidFill>
                <a:srgbClr val="262836"/>
              </a:solidFill>
              <a:latin typeface="Helvetica Now Text"/>
              <a:ea typeface="+mn-ea"/>
              <a:cs typeface="+mn-cs"/>
            </a:endParaRPr>
          </a:p>
          <a:p>
            <a:pPr algn="ctr" defTabSz="841165">
              <a:spcAft>
                <a:spcPts val="1288"/>
              </a:spcAft>
            </a:pPr>
            <a:endParaRPr lang="en-GB" sz="1656" b="1" i="0" kern="1200">
              <a:solidFill>
                <a:srgbClr val="262836"/>
              </a:solidFill>
              <a:latin typeface="Helvetica Now Text"/>
              <a:ea typeface="+mn-ea"/>
              <a:cs typeface="+mn-cs"/>
            </a:endParaRPr>
          </a:p>
          <a:p>
            <a:pPr algn="ctr" defTabSz="841165">
              <a:spcAft>
                <a:spcPts val="1288"/>
              </a:spcAft>
            </a:pPr>
            <a:endParaRPr lang="en-US" sz="1656" b="1" i="0" kern="1200">
              <a:solidFill>
                <a:schemeClr val="tx1"/>
              </a:solidFill>
              <a:latin typeface="Helvetica Now Text" panose="020B0504030202020204" pitchFamily="34" charset="77"/>
              <a:ea typeface="+mn-ea"/>
              <a:cs typeface="+mn-cs"/>
            </a:endParaRPr>
          </a:p>
          <a:p>
            <a:pPr lvl="1" defTabSz="914310"/>
            <a:endParaRPr lang="en-GB" sz="1200" dirty="0">
              <a:solidFill>
                <a:srgbClr val="000000"/>
              </a:solidFill>
              <a:latin typeface="Helvetica Now Text"/>
            </a:endParaRPr>
          </a:p>
        </p:txBody>
      </p:sp>
      <p:pic>
        <p:nvPicPr>
          <p:cNvPr id="4" name="Graphic 3" descr="Advertising outline">
            <a:extLst>
              <a:ext uri="{FF2B5EF4-FFF2-40B4-BE49-F238E27FC236}">
                <a16:creationId xmlns:a16="http://schemas.microsoft.com/office/drawing/2014/main" id="{A32E0143-BD22-F6A3-FCD9-540CA1E734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08835" y="4307876"/>
            <a:ext cx="841411" cy="841411"/>
          </a:xfrm>
          <a:prstGeom prst="rect">
            <a:avLst/>
          </a:prstGeom>
        </p:spPr>
      </p:pic>
      <p:sp>
        <p:nvSpPr>
          <p:cNvPr id="8" name="Rectangle: Rounded Corners 7">
            <a:extLst>
              <a:ext uri="{FF2B5EF4-FFF2-40B4-BE49-F238E27FC236}">
                <a16:creationId xmlns:a16="http://schemas.microsoft.com/office/drawing/2014/main" id="{1BCA3B31-D1CC-9B2B-FFCF-67BF8C4668F4}"/>
              </a:ext>
            </a:extLst>
          </p:cNvPr>
          <p:cNvSpPr/>
          <p:nvPr/>
        </p:nvSpPr>
        <p:spPr>
          <a:xfrm>
            <a:off x="2050245" y="1255643"/>
            <a:ext cx="3966354" cy="12069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6462EE-284A-B5C2-E032-40511D6330BD}"/>
              </a:ext>
            </a:extLst>
          </p:cNvPr>
          <p:cNvSpPr/>
          <p:nvPr/>
        </p:nvSpPr>
        <p:spPr>
          <a:xfrm>
            <a:off x="2050246" y="2636713"/>
            <a:ext cx="3966354" cy="12069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B866278-268C-A171-2B17-D0ABDAAB42D0}"/>
              </a:ext>
            </a:extLst>
          </p:cNvPr>
          <p:cNvSpPr/>
          <p:nvPr/>
        </p:nvSpPr>
        <p:spPr>
          <a:xfrm>
            <a:off x="6253080" y="1964190"/>
            <a:ext cx="4761225" cy="26170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300B57C-03F1-3797-4108-7841E607B1D9}"/>
              </a:ext>
            </a:extLst>
          </p:cNvPr>
          <p:cNvSpPr txBox="1"/>
          <p:nvPr/>
        </p:nvSpPr>
        <p:spPr>
          <a:xfrm>
            <a:off x="6301901" y="2210671"/>
            <a:ext cx="4679046" cy="2124070"/>
          </a:xfrm>
          <a:prstGeom prst="rect">
            <a:avLst/>
          </a:prstGeom>
          <a:noFill/>
        </p:spPr>
        <p:txBody>
          <a:bodyPr wrap="square">
            <a:spAutoFit/>
          </a:bodyPr>
          <a:lstStyle/>
          <a:p>
            <a:pPr algn="just" defTabSz="841165">
              <a:spcAft>
                <a:spcPts val="1288"/>
              </a:spcAft>
            </a:pPr>
            <a:r>
              <a:rPr lang="en-US" sz="1656" kern="1200">
                <a:solidFill>
                  <a:srgbClr val="262836"/>
                </a:solidFill>
                <a:latin typeface="Helvetica Now Text"/>
                <a:ea typeface="+mn-ea"/>
                <a:cs typeface="+mn-cs"/>
              </a:rPr>
              <a:t>The deliverables will be submitted in the form of a project report, which will include the source code, the GUI, the AI agent implementation, and the user manual. The presentation will also include an overview of the project, a description of the approach used to develop the game and AI agent, and the evaluation methodology used to test the game and the AI agent. </a:t>
            </a:r>
            <a:endParaRPr lang="en-US">
              <a:solidFill>
                <a:srgbClr val="262836"/>
              </a:solidFill>
              <a:latin typeface="Helvetica Now Text"/>
            </a:endParaRPr>
          </a:p>
        </p:txBody>
      </p:sp>
      <p:sp>
        <p:nvSpPr>
          <p:cNvPr id="23" name="Rectangle: Rounded Corners 22">
            <a:extLst>
              <a:ext uri="{FF2B5EF4-FFF2-40B4-BE49-F238E27FC236}">
                <a16:creationId xmlns:a16="http://schemas.microsoft.com/office/drawing/2014/main" id="{17CBE301-76C0-05A8-A221-2FBB8AD65E7E}"/>
              </a:ext>
            </a:extLst>
          </p:cNvPr>
          <p:cNvSpPr/>
          <p:nvPr/>
        </p:nvSpPr>
        <p:spPr>
          <a:xfrm>
            <a:off x="2050246" y="4205721"/>
            <a:ext cx="3966354" cy="12069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257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7BBC8-0886-ED21-DE96-75369361546A}"/>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4A0DB2D4-EDD8-FFA3-F4A7-75C963450B44}"/>
              </a:ext>
            </a:extLst>
          </p:cNvPr>
          <p:cNvPicPr>
            <a:picLocks noGrp="1" noChangeAspect="1"/>
          </p:cNvPicPr>
          <p:nvPr>
            <p:ph idx="1"/>
          </p:nvPr>
        </p:nvPicPr>
        <p:blipFill>
          <a:blip r:embed="rId2"/>
          <a:stretch>
            <a:fillRect/>
          </a:stretch>
        </p:blipFill>
        <p:spPr>
          <a:xfrm>
            <a:off x="456648" y="836771"/>
            <a:ext cx="10702842" cy="6398848"/>
          </a:xfrm>
        </p:spPr>
      </p:pic>
    </p:spTree>
    <p:extLst>
      <p:ext uri="{BB962C8B-B14F-4D97-AF65-F5344CB8AC3E}">
        <p14:creationId xmlns:p14="http://schemas.microsoft.com/office/powerpoint/2010/main" val="359314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E562E5-5581-472A-25B8-19807E2D2289}"/>
              </a:ext>
            </a:extLst>
          </p:cNvPr>
          <p:cNvSpPr>
            <a:spLocks noGrp="1"/>
          </p:cNvSpPr>
          <p:nvPr>
            <p:ph type="title"/>
          </p:nvPr>
        </p:nvSpPr>
        <p:spPr>
          <a:xfrm>
            <a:off x="4572001" y="601744"/>
            <a:ext cx="6781800" cy="1338696"/>
          </a:xfrm>
        </p:spPr>
        <p:txBody>
          <a:bodyPr>
            <a:normAutofit/>
          </a:bodyPr>
          <a:lstStyle/>
          <a:p>
            <a:r>
              <a:rPr lang="en-US" dirty="0">
                <a:ea typeface="+mj-lt"/>
                <a:cs typeface="+mj-lt"/>
              </a:rPr>
              <a:t>Checker Board (8x8)</a:t>
            </a:r>
          </a:p>
          <a:p>
            <a:endParaRPr lang="en-US" dirty="0">
              <a:cs typeface="Calibri Light"/>
            </a:endParaRPr>
          </a:p>
        </p:txBody>
      </p:sp>
      <p:pic>
        <p:nvPicPr>
          <p:cNvPr id="5" name="Picture 4" descr="Fondo de placa de circuito">
            <a:extLst>
              <a:ext uri="{FF2B5EF4-FFF2-40B4-BE49-F238E27FC236}">
                <a16:creationId xmlns:a16="http://schemas.microsoft.com/office/drawing/2014/main" id="{F3BECE7D-A0E5-189B-4479-9758BC1D9E87}"/>
              </a:ext>
            </a:extLst>
          </p:cNvPr>
          <p:cNvPicPr>
            <a:picLocks noChangeAspect="1"/>
          </p:cNvPicPr>
          <p:nvPr/>
        </p:nvPicPr>
        <p:blipFill rotWithShape="1">
          <a:blip r:embed="rId2"/>
          <a:srcRect l="17859" r="45786" b="7"/>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AC741E05-6FCD-45CC-FC85-D7E7B4E49E7A}"/>
              </a:ext>
            </a:extLst>
          </p:cNvPr>
          <p:cNvSpPr>
            <a:spLocks noGrp="1"/>
          </p:cNvSpPr>
          <p:nvPr>
            <p:ph idx="1"/>
          </p:nvPr>
        </p:nvSpPr>
        <p:spPr>
          <a:xfrm>
            <a:off x="4572001" y="2201958"/>
            <a:ext cx="6781800" cy="3900730"/>
          </a:xfrm>
        </p:spPr>
        <p:txBody>
          <a:bodyPr vert="horz" lIns="91440" tIns="45720" rIns="91440" bIns="45720" rtlCol="0" anchor="t">
            <a:normAutofit/>
          </a:bodyPr>
          <a:lstStyle/>
          <a:p>
            <a:endParaRPr lang="en-US" sz="1600">
              <a:cs typeface="Calibri" panose="020F0502020204030204"/>
            </a:endParaRPr>
          </a:p>
          <a:p>
            <a:r>
              <a:rPr lang="en-US" sz="1600">
                <a:latin typeface="Consolas"/>
              </a:rPr>
              <a:t>     '🟫', '🆖', '🟫', '🆖', '🟫', '🆖', '🟫', '🆖'],</a:t>
            </a:r>
          </a:p>
          <a:p>
            <a:r>
              <a:rPr lang="en-US" sz="1600">
                <a:latin typeface="Consolas"/>
              </a:rPr>
              <a:t>    ['🆖', '🟫', '🆖', '🟫', '🆖', '🟫', '🆖', '🟫'],</a:t>
            </a:r>
          </a:p>
          <a:p>
            <a:r>
              <a:rPr lang="en-US" sz="1600">
                <a:latin typeface="Consolas"/>
              </a:rPr>
              <a:t>    ['🟫', '🆖', '🟫', '🆖', '🟫', '🆖', '🟫', '🆖'],</a:t>
            </a:r>
          </a:p>
          <a:p>
            <a:r>
              <a:rPr lang="en-US" sz="1600">
                <a:latin typeface="Consolas"/>
              </a:rPr>
              <a:t>    ['🟫', '🟫', '🟫', '🟫', '🟫', '🟫', '🟫', '🟫'],</a:t>
            </a:r>
          </a:p>
          <a:p>
            <a:r>
              <a:rPr lang="en-US" sz="1600">
                <a:latin typeface="Consolas"/>
              </a:rPr>
              <a:t>    ['🟫', '🟫', '🟫', '🟫', '🟫', '🟫', '🟫', '🟫'],</a:t>
            </a:r>
          </a:p>
          <a:p>
            <a:r>
              <a:rPr lang="en-US" sz="1600">
                <a:latin typeface="Consolas"/>
              </a:rPr>
              <a:t>    ['🆗', '🟫', '🆗', '🟫', '🆗', '🟫', '🆗', '🟫'],</a:t>
            </a:r>
          </a:p>
          <a:p>
            <a:r>
              <a:rPr lang="en-US" sz="1600">
                <a:latin typeface="Consolas"/>
              </a:rPr>
              <a:t>    ['🟫', '🆗', '🟫', '🆗', '🟫', '🆗', '🟫', '🆗'],</a:t>
            </a:r>
          </a:p>
          <a:p>
            <a:r>
              <a:rPr lang="en-US" sz="1600">
                <a:latin typeface="Consolas"/>
              </a:rPr>
              <a:t>    ['🆗', '🟫', '🆗', '🟫', '🆗', '🟫', '🆗', '🟫'],</a:t>
            </a:r>
          </a:p>
          <a:p>
            <a:endParaRPr lang="en-US" sz="1600">
              <a:latin typeface="Arial"/>
              <a:cs typeface="Arial"/>
            </a:endParaRPr>
          </a:p>
          <a:p>
            <a:endParaRPr lang="en-US" sz="1600">
              <a:cs typeface="Calibri"/>
            </a:endParaRPr>
          </a:p>
        </p:txBody>
      </p:sp>
    </p:spTree>
    <p:extLst>
      <p:ext uri="{BB962C8B-B14F-4D97-AF65-F5344CB8AC3E}">
        <p14:creationId xmlns:p14="http://schemas.microsoft.com/office/powerpoint/2010/main" val="1989654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87372-273A-2C55-BD4A-9104474AC2D1}"/>
              </a:ext>
            </a:extLst>
          </p:cNvPr>
          <p:cNvSpPr>
            <a:spLocks noGrp="1"/>
          </p:cNvSpPr>
          <p:nvPr>
            <p:ph type="title"/>
          </p:nvPr>
        </p:nvSpPr>
        <p:spPr>
          <a:xfrm>
            <a:off x="4572001" y="601744"/>
            <a:ext cx="6781800" cy="1338696"/>
          </a:xfrm>
        </p:spPr>
        <p:txBody>
          <a:bodyPr>
            <a:normAutofit/>
          </a:bodyPr>
          <a:lstStyle/>
          <a:p>
            <a:r>
              <a:rPr lang="en-US" baseline="0">
                <a:latin typeface="Sabon Next LT"/>
              </a:rPr>
              <a:t>How to Build the Code </a:t>
            </a:r>
            <a:r>
              <a:rPr lang="en-US">
                <a:latin typeface="Sabon Next LT"/>
                <a:ea typeface="Sabon Next LT"/>
                <a:cs typeface="Sabon Next LT"/>
              </a:rPr>
              <a:t>​</a:t>
            </a:r>
            <a:endParaRPr lang="en-US"/>
          </a:p>
        </p:txBody>
      </p:sp>
      <p:pic>
        <p:nvPicPr>
          <p:cNvPr id="22" name="Picture 21" descr="Classroom sticker progress chart">
            <a:extLst>
              <a:ext uri="{FF2B5EF4-FFF2-40B4-BE49-F238E27FC236}">
                <a16:creationId xmlns:a16="http://schemas.microsoft.com/office/drawing/2014/main" id="{E94D577B-CC5D-4E58-9607-4CB946A199E7}"/>
              </a:ext>
            </a:extLst>
          </p:cNvPr>
          <p:cNvPicPr>
            <a:picLocks noChangeAspect="1"/>
          </p:cNvPicPr>
          <p:nvPr/>
        </p:nvPicPr>
        <p:blipFill rotWithShape="1">
          <a:blip r:embed="rId2"/>
          <a:srcRect l="35482" r="23457" b="4"/>
          <a:stretch/>
        </p:blipFill>
        <p:spPr>
          <a:xfrm>
            <a:off x="133806" y="1774132"/>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6C308F96-EC92-D57F-3A92-9B2F861B017E}"/>
              </a:ext>
            </a:extLst>
          </p:cNvPr>
          <p:cNvSpPr>
            <a:spLocks noGrp="1"/>
          </p:cNvSpPr>
          <p:nvPr>
            <p:ph idx="1"/>
          </p:nvPr>
        </p:nvSpPr>
        <p:spPr>
          <a:xfrm>
            <a:off x="4572001" y="2201958"/>
            <a:ext cx="6781800" cy="3900730"/>
          </a:xfrm>
        </p:spPr>
        <p:txBody>
          <a:bodyPr vert="horz" lIns="91440" tIns="45720" rIns="91440" bIns="45720" rtlCol="0" anchor="t">
            <a:noAutofit/>
          </a:bodyPr>
          <a:lstStyle/>
          <a:p>
            <a:r>
              <a:rPr lang="en-US" sz="1200" b="1" dirty="0">
                <a:latin typeface="Times New Roman"/>
                <a:cs typeface="Times New Roman"/>
              </a:rPr>
              <a:t>Board Setup </a:t>
            </a:r>
          </a:p>
          <a:p>
            <a:r>
              <a:rPr lang="en-US" sz="1200" b="1" dirty="0">
                <a:latin typeface="Times New Roman"/>
                <a:cs typeface="Times New Roman"/>
              </a:rPr>
              <a:t>First, create a 2-dimensional list to represent the 8x8 checkerboard. Assign each square's value to zero.</a:t>
            </a:r>
          </a:p>
          <a:p>
            <a:r>
              <a:rPr lang="en-US" sz="1200" b="1" dirty="0">
                <a:latin typeface="Times New Roman"/>
                <a:cs typeface="Times New Roman"/>
              </a:rPr>
              <a:t>Piece Creation </a:t>
            </a:r>
          </a:p>
          <a:p>
            <a:r>
              <a:rPr lang="en-US" sz="1200" b="1" dirty="0">
                <a:latin typeface="Times New Roman"/>
                <a:cs typeface="Times New Roman"/>
              </a:rPr>
              <a:t>Create two classes representing both types of checker pieces - black and white. Each class should have x and y coordinates, a value assigned to the color (e.g., black=1, white=2) and a Boolean check if it's a king or not.</a:t>
            </a:r>
          </a:p>
          <a:p>
            <a:r>
              <a:rPr lang="en-US" sz="1200" b="1" dirty="0">
                <a:latin typeface="Times New Roman"/>
                <a:cs typeface="Times New Roman"/>
              </a:rPr>
              <a:t>Piece Placement </a:t>
            </a:r>
          </a:p>
          <a:p>
            <a:r>
              <a:rPr lang="en-US" sz="1200" b="1" dirty="0">
                <a:latin typeface="Times New Roman"/>
                <a:cs typeface="Times New Roman"/>
              </a:rPr>
              <a:t>Create a method that places the pieces on the board. Assign the respective colors and coordinates to each piece.</a:t>
            </a:r>
          </a:p>
          <a:p>
            <a:r>
              <a:rPr lang="en-US" sz="1200" b="1" dirty="0">
                <a:latin typeface="Times New Roman"/>
                <a:cs typeface="Times New Roman"/>
              </a:rPr>
              <a:t>Movement</a:t>
            </a:r>
          </a:p>
          <a:p>
            <a:r>
              <a:rPr lang="en-US" sz="1200" b="1" dirty="0">
                <a:latin typeface="Times New Roman"/>
                <a:cs typeface="Times New Roman"/>
              </a:rPr>
              <a:t>Create a method that validates if a move by a given piece is legal. The move must be diagonal and can only move to an empty square. If the piece is a king, it can move diagonally in any direction.</a:t>
            </a:r>
          </a:p>
          <a:p>
            <a:r>
              <a:rPr lang="en-US" sz="1200" b="1" dirty="0">
                <a:latin typeface="Times New Roman"/>
                <a:cs typeface="Times New Roman"/>
              </a:rPr>
              <a:t>Capture </a:t>
            </a:r>
          </a:p>
          <a:p>
            <a:r>
              <a:rPr lang="en-US" sz="1200" b="1" dirty="0">
                <a:latin typeface="Times New Roman"/>
                <a:cs typeface="Times New Roman"/>
              </a:rPr>
              <a:t>Create a method that verifies if a player can capture an opponent's piece. A player can only capture by moving 2 squares diagonally in the same direction, jumping over an opponent's piece to an empty square.</a:t>
            </a:r>
          </a:p>
          <a:p>
            <a:r>
              <a:rPr lang="en-US" sz="1200" b="1" dirty="0">
                <a:latin typeface="Times New Roman"/>
                <a:cs typeface="Times New Roman"/>
              </a:rPr>
              <a:t>King Up </a:t>
            </a:r>
          </a:p>
          <a:p>
            <a:r>
              <a:rPr lang="en-US" sz="1200" b="1" dirty="0">
                <a:latin typeface="Times New Roman"/>
                <a:cs typeface="Times New Roman"/>
              </a:rPr>
              <a:t>Create a logic where a piece should become a king if it reaches the opponent's side.</a:t>
            </a:r>
          </a:p>
          <a:p>
            <a:r>
              <a:rPr lang="en-US" sz="1200" b="1" dirty="0">
                <a:latin typeface="Times New Roman"/>
                <a:cs typeface="Times New Roman"/>
              </a:rPr>
              <a:t>Play </a:t>
            </a:r>
          </a:p>
          <a:p>
            <a:r>
              <a:rPr lang="en-US" sz="1200" b="1" dirty="0">
                <a:latin typeface="Times New Roman"/>
                <a:cs typeface="Times New Roman"/>
              </a:rPr>
              <a:t>Implement a while loop, which checks after each player's turn if there is still a possibility to make a move. The loop should continue as long as a piece is still on the board, and there are possible moves.</a:t>
            </a:r>
          </a:p>
          <a:p>
            <a:r>
              <a:rPr lang="en-US" sz="1200" b="1" err="1">
                <a:latin typeface="Times New Roman"/>
                <a:cs typeface="Times New Roman"/>
              </a:rPr>
              <a:t>Gameover</a:t>
            </a:r>
            <a:r>
              <a:rPr lang="en-US" sz="1200" b="1" dirty="0">
                <a:latin typeface="Times New Roman"/>
                <a:cs typeface="Times New Roman"/>
              </a:rPr>
              <a:t> </a:t>
            </a:r>
          </a:p>
          <a:p>
            <a:r>
              <a:rPr lang="en-US" sz="1200" b="1" dirty="0">
                <a:latin typeface="Times New Roman"/>
                <a:cs typeface="Times New Roman"/>
              </a:rPr>
              <a:t>Create a method that checks if the game is over by checking if one of the players has no more active pieces. Determine the winner by whoever has more pieces left on the board. of the players has no more active pieces. Determine the winner by whoever has more pieces left on the board.</a:t>
            </a:r>
          </a:p>
          <a:p>
            <a:endParaRPr lang="en-US" sz="1200" b="1" dirty="0">
              <a:latin typeface="Times New Roman"/>
              <a:cs typeface="Times New Roman"/>
            </a:endParaRPr>
          </a:p>
          <a:p>
            <a:endParaRPr lang="en-US" sz="1200" b="1" dirty="0">
              <a:ea typeface="Calibri"/>
              <a:cs typeface="Calibri"/>
            </a:endParaRPr>
          </a:p>
        </p:txBody>
      </p:sp>
    </p:spTree>
    <p:extLst>
      <p:ext uri="{BB962C8B-B14F-4D97-AF65-F5344CB8AC3E}">
        <p14:creationId xmlns:p14="http://schemas.microsoft.com/office/powerpoint/2010/main" val="2253011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22E0291-99C8-40F9-ADAB-32589A3B5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a go board">
            <a:extLst>
              <a:ext uri="{FF2B5EF4-FFF2-40B4-BE49-F238E27FC236}">
                <a16:creationId xmlns:a16="http://schemas.microsoft.com/office/drawing/2014/main" id="{FB3B62B2-0656-2B44-1E42-2BC81EDF83C4}"/>
              </a:ext>
            </a:extLst>
          </p:cNvPr>
          <p:cNvPicPr>
            <a:picLocks noChangeAspect="1"/>
          </p:cNvPicPr>
          <p:nvPr/>
        </p:nvPicPr>
        <p:blipFill rotWithShape="1">
          <a:blip r:embed="rId2"/>
          <a:srcRect t="8677" r="-2" b="6677"/>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11" name="Rectangle 10">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3E81C0-A4AC-CC04-0655-256DD8A9E630}"/>
              </a:ext>
            </a:extLst>
          </p:cNvPr>
          <p:cNvSpPr>
            <a:spLocks noGrp="1"/>
          </p:cNvSpPr>
          <p:nvPr>
            <p:ph type="title"/>
          </p:nvPr>
        </p:nvSpPr>
        <p:spPr>
          <a:xfrm>
            <a:off x="758952" y="871313"/>
            <a:ext cx="4755046" cy="4055911"/>
          </a:xfrm>
        </p:spPr>
        <p:txBody>
          <a:bodyPr vert="horz" lIns="91440" tIns="45720" rIns="91440" bIns="45720" rtlCol="0" anchor="t">
            <a:normAutofit/>
          </a:bodyPr>
          <a:lstStyle/>
          <a:p>
            <a:r>
              <a:rPr lang="en-US" sz="4800">
                <a:solidFill>
                  <a:srgbClr val="FFFFFF"/>
                </a:solidFill>
              </a:rPr>
              <a:t>Checker Game Without Using Alpha-Beta-Pruning Minmax Search</a:t>
            </a:r>
          </a:p>
        </p:txBody>
      </p:sp>
      <p:sp useBgFill="1">
        <p:nvSpPr>
          <p:cNvPr id="13" name="Rectangle 12">
            <a:extLst>
              <a:ext uri="{FF2B5EF4-FFF2-40B4-BE49-F238E27FC236}">
                <a16:creationId xmlns:a16="http://schemas.microsoft.com/office/drawing/2014/main" id="{7A8F735B-89DD-459E-BB4B-B9E1603DE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047" y="0"/>
            <a:ext cx="760887" cy="6858000"/>
          </a:xfrm>
          <a:prstGeom prst="rect">
            <a:avLst/>
          </a:prstGeom>
          <a:ln>
            <a:noFill/>
          </a:ln>
          <a:effectLst>
            <a:outerShdw blurRad="190500" dist="76200" dir="5700000" sx="95000" sy="95000" algn="t" rotWithShape="0">
              <a:srgbClr val="000000">
                <a:alpha val="3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74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DD5AA969-2100-C6D6-3626-183A087ECE2A}"/>
              </a:ext>
            </a:extLst>
          </p:cNvPr>
          <p:cNvPicPr>
            <a:picLocks noGrp="1" noChangeAspect="1"/>
          </p:cNvPicPr>
          <p:nvPr/>
        </p:nvPicPr>
        <p:blipFill rotWithShape="1">
          <a:blip r:embed="rId2"/>
          <a:srcRect r="22452"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85D661-40DC-F9B6-16A2-95916B10EB63}"/>
              </a:ext>
            </a:extLst>
          </p:cNvPr>
          <p:cNvSpPr>
            <a:spLocks noGrp="1"/>
          </p:cNvSpPr>
          <p:nvPr>
            <p:ph type="title"/>
          </p:nvPr>
        </p:nvSpPr>
        <p:spPr>
          <a:xfrm>
            <a:off x="7531610" y="365125"/>
            <a:ext cx="3822189" cy="1899912"/>
          </a:xfrm>
        </p:spPr>
        <p:txBody>
          <a:bodyPr>
            <a:normAutofit/>
          </a:bodyPr>
          <a:lstStyle/>
          <a:p>
            <a:r>
              <a:rPr lang="en-US" sz="4000">
                <a:ea typeface="+mj-lt"/>
                <a:cs typeface="+mj-lt"/>
              </a:rPr>
              <a:t>Program In Operation</a:t>
            </a:r>
          </a:p>
          <a:p>
            <a:endParaRPr lang="en-US" sz="4000">
              <a:cs typeface="Sabon Next LT"/>
            </a:endParaRPr>
          </a:p>
        </p:txBody>
      </p:sp>
      <p:sp>
        <p:nvSpPr>
          <p:cNvPr id="3" name="Content Placeholder 2">
            <a:extLst>
              <a:ext uri="{FF2B5EF4-FFF2-40B4-BE49-F238E27FC236}">
                <a16:creationId xmlns:a16="http://schemas.microsoft.com/office/drawing/2014/main" id="{13357817-30BA-197A-3C10-B0D3B1EF7FDC}"/>
              </a:ext>
            </a:extLst>
          </p:cNvPr>
          <p:cNvSpPr>
            <a:spLocks noGrp="1"/>
          </p:cNvSpPr>
          <p:nvPr>
            <p:ph idx="1"/>
          </p:nvPr>
        </p:nvSpPr>
        <p:spPr>
          <a:xfrm>
            <a:off x="7531610" y="2434201"/>
            <a:ext cx="3822189" cy="3742762"/>
          </a:xfrm>
        </p:spPr>
        <p:txBody>
          <a:bodyPr>
            <a:normAutofit/>
          </a:bodyPr>
          <a:lstStyle/>
          <a:p>
            <a:endParaRPr lang="en-US" sz="2000"/>
          </a:p>
        </p:txBody>
      </p:sp>
    </p:spTree>
    <p:extLst>
      <p:ext uri="{BB962C8B-B14F-4D97-AF65-F5344CB8AC3E}">
        <p14:creationId xmlns:p14="http://schemas.microsoft.com/office/powerpoint/2010/main" val="2131693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6F596946475147A1521C3091C678CB" ma:contentTypeVersion="10" ma:contentTypeDescription="Create a new document." ma:contentTypeScope="" ma:versionID="336fec9b412b08a6d69e8a13d439f540">
  <xsd:schema xmlns:xsd="http://www.w3.org/2001/XMLSchema" xmlns:xs="http://www.w3.org/2001/XMLSchema" xmlns:p="http://schemas.microsoft.com/office/2006/metadata/properties" xmlns:ns3="826191ee-2125-4905-bec8-0f1df4998d23" xmlns:ns4="413efad4-f758-4da5-bbba-ff174a869e80" targetNamespace="http://schemas.microsoft.com/office/2006/metadata/properties" ma:root="true" ma:fieldsID="b08853d4c5a0c0d370a0d0dc4446be17" ns3:_="" ns4:_="">
    <xsd:import namespace="826191ee-2125-4905-bec8-0f1df4998d23"/>
    <xsd:import namespace="413efad4-f758-4da5-bbba-ff174a869e80"/>
    <xsd:element name="properties">
      <xsd:complexType>
        <xsd:sequence>
          <xsd:element name="documentManagement">
            <xsd:complexType>
              <xsd:all>
                <xsd:element ref="ns3:SharedWithUsers" minOccurs="0"/>
                <xsd:element ref="ns3:SharedWithDetails" minOccurs="0"/>
                <xsd:element ref="ns3:SharingHintHash" minOccurs="0"/>
                <xsd:element ref="ns4:_activity" minOccurs="0"/>
                <xsd:element ref="ns4:MediaServiceMetadata" minOccurs="0"/>
                <xsd:element ref="ns4:MediaServiceFastMetadata" minOccurs="0"/>
                <xsd:element ref="ns4:MediaServiceSearchProperties" minOccurs="0"/>
                <xsd:element ref="ns4:MediaServiceDateTaken" minOccurs="0"/>
                <xsd:element ref="ns4:MediaServiceAutoTags"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6191ee-2125-4905-bec8-0f1df4998d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efad4-f758-4da5-bbba-ff174a869e80" elementFormDefault="qualified">
    <xsd:import namespace="http://schemas.microsoft.com/office/2006/documentManagement/types"/>
    <xsd:import namespace="http://schemas.microsoft.com/office/infopath/2007/PartnerControls"/>
    <xsd:element name="_activity" ma:index="11"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13efad4-f758-4da5-bbba-ff174a869e80" xsi:nil="true"/>
  </documentManagement>
</p:properties>
</file>

<file path=customXml/itemProps1.xml><?xml version="1.0" encoding="utf-8"?>
<ds:datastoreItem xmlns:ds="http://schemas.openxmlformats.org/officeDocument/2006/customXml" ds:itemID="{D3D51734-5F05-4768-B685-60FAC3D76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6191ee-2125-4905-bec8-0f1df4998d23"/>
    <ds:schemaRef ds:uri="413efad4-f758-4da5-bbba-ff174a869e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CD7CF9-120A-4D34-88B3-F6A49CA64CBB}">
  <ds:schemaRefs>
    <ds:schemaRef ds:uri="http://schemas.microsoft.com/sharepoint/v3/contenttype/forms"/>
  </ds:schemaRefs>
</ds:datastoreItem>
</file>

<file path=customXml/itemProps3.xml><?xml version="1.0" encoding="utf-8"?>
<ds:datastoreItem xmlns:ds="http://schemas.openxmlformats.org/officeDocument/2006/customXml" ds:itemID="{F662632C-6F5F-46B1-80AF-66005A78B747}">
  <ds:schemaRefs>
    <ds:schemaRef ds:uri="413efad4-f758-4da5-bbba-ff174a869e80"/>
    <ds:schemaRef ds:uri="http://schemas.openxmlformats.org/package/2006/metadata/core-properties"/>
    <ds:schemaRef ds:uri="http://purl.org/dc/dcmitype/"/>
    <ds:schemaRef ds:uri="http://purl.org/dc/terms/"/>
    <ds:schemaRef ds:uri="http://schemas.microsoft.com/office/2006/documentManagement/types"/>
    <ds:schemaRef ds:uri="826191ee-2125-4905-bec8-0f1df4998d23"/>
    <ds:schemaRef ds:uri="http://www.w3.org/XML/1998/namespace"/>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10326</TotalTime>
  <Words>561</Words>
  <Application>Microsoft Office PowerPoint</Application>
  <PresentationFormat>Widescreen</PresentationFormat>
  <Paragraphs>81</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Introduction to Artificial Intelligence</vt:lpstr>
      <vt:lpstr>PowerPoint Presentation</vt:lpstr>
      <vt:lpstr>PowerPoint Presentation</vt:lpstr>
      <vt:lpstr>PowerPoint Presentation</vt:lpstr>
      <vt:lpstr>PowerPoint Presentation</vt:lpstr>
      <vt:lpstr>Checker Board (8x8) </vt:lpstr>
      <vt:lpstr>How to Build the Code ​</vt:lpstr>
      <vt:lpstr>Checker Game Without Using Alpha-Beta-Pruning Minmax Search</vt:lpstr>
      <vt:lpstr>Program In Operation </vt:lpstr>
      <vt:lpstr>PowerPoint Presentation</vt:lpstr>
      <vt:lpstr>PowerPoint Presentation</vt:lpstr>
      <vt:lpstr>Checker Game Using Alpha-Beta-Pruning Minmax Search</vt:lpstr>
      <vt:lpstr>Overview of Checker Game Build Phase</vt:lpstr>
      <vt:lpstr>PowerPoint Presentation</vt:lpstr>
      <vt:lpstr>Game Running</vt:lpstr>
      <vt:lpstr>AI Predicted Time and Moves</vt:lpstr>
      <vt:lpstr>Game Ongoing Using Alph-Beta Prunning</vt:lpstr>
      <vt:lpstr>PowerPoint Presentation</vt:lpstr>
      <vt:lpstr>Checker Game Running 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Differential Analysis of Internet Download Manager and JDownloader with a focus on the Captcha auto Verification process using Reverse Engineering</dc:title>
  <dc:creator>Nwagwughiagwu, Stephen C</dc:creator>
  <cp:lastModifiedBy>Nwagwughiagwu, Stephen C</cp:lastModifiedBy>
  <cp:revision>323</cp:revision>
  <dcterms:created xsi:type="dcterms:W3CDTF">2022-11-22T18:32:58Z</dcterms:created>
  <dcterms:modified xsi:type="dcterms:W3CDTF">2023-12-13T18:01:34Z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0x010100926F596946475147A1521C3091C678CB</vt:lpwstr>
  </property>
</Properties>
</file>